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78" r:id="rId3"/>
    <p:sldId id="279" r:id="rId4"/>
    <p:sldId id="280" r:id="rId5"/>
    <p:sldId id="281" r:id="rId6"/>
    <p:sldId id="277" r:id="rId7"/>
    <p:sldId id="258" r:id="rId8"/>
    <p:sldId id="260" r:id="rId9"/>
    <p:sldId id="257" r:id="rId10"/>
    <p:sldId id="261" r:id="rId11"/>
    <p:sldId id="268" r:id="rId12"/>
    <p:sldId id="269" r:id="rId13"/>
    <p:sldId id="267" r:id="rId14"/>
    <p:sldId id="263" r:id="rId15"/>
    <p:sldId id="264" r:id="rId16"/>
    <p:sldId id="265" r:id="rId17"/>
    <p:sldId id="266" r:id="rId18"/>
    <p:sldId id="262" r:id="rId19"/>
    <p:sldId id="271" r:id="rId20"/>
    <p:sldId id="272" r:id="rId21"/>
    <p:sldId id="273" r:id="rId22"/>
    <p:sldId id="275" r:id="rId23"/>
    <p:sldId id="276" r:id="rId24"/>
    <p:sldId id="274" r:id="rId25"/>
    <p:sldId id="27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276" y="-8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D4812A-0C36-4EB4-BE6C-61386C08F698}" type="datetimeFigureOut">
              <a:rPr lang="en-US" smtClean="0"/>
              <a:t>2/13/2011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12A527-1E96-44B3-AF6F-EDA176B7D92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12A527-1E96-44B3-AF6F-EDA176B7D92F}" type="slidenum">
              <a:rPr lang="en-US" smtClean="0"/>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FB65DA1-23AA-4A1E-8749-0C09F54A1441}" type="slidenum">
              <a:rPr lang="en-US"/>
              <a:pPr/>
              <a:t>14</a:t>
            </a:fld>
            <a:endParaRPr lang="en-US"/>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Pass out jars with each stage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BCF5379C-8A73-40BD-BD9E-8A2F177D7EF1}" type="datetimeFigureOut">
              <a:rPr lang="en-US" smtClean="0"/>
              <a:t>2/13/2011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92586-DEC2-4A64-AE77-921C9727C6B1}"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F5379C-8A73-40BD-BD9E-8A2F177D7EF1}" type="datetimeFigureOut">
              <a:rPr lang="en-US" smtClean="0"/>
              <a:t>2/13/2011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92586-DEC2-4A64-AE77-921C9727C6B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F5379C-8A73-40BD-BD9E-8A2F177D7EF1}" type="datetimeFigureOut">
              <a:rPr lang="en-US" smtClean="0"/>
              <a:t>2/13/2011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38D92586-DEC2-4A64-AE77-921C9727C6B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245225"/>
            <a:ext cx="1901825" cy="476250"/>
          </a:xfrm>
        </p:spPr>
        <p:txBody>
          <a:bodyPr/>
          <a:lstStyle>
            <a:lvl1pPr>
              <a:defRPr/>
            </a:lvl1pPr>
          </a:lstStyle>
          <a:p>
            <a:endParaRPr lang="en-US"/>
          </a:p>
        </p:txBody>
      </p:sp>
      <p:sp>
        <p:nvSpPr>
          <p:cNvPr id="6" name="Footer Placeholder 5"/>
          <p:cNvSpPr>
            <a:spLocks noGrp="1"/>
          </p:cNvSpPr>
          <p:nvPr>
            <p:ph type="ftr" sz="quarter" idx="11"/>
          </p:nvPr>
        </p:nvSpPr>
        <p:spPr>
          <a:xfrm>
            <a:off x="34290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937375" y="6245225"/>
            <a:ext cx="1901825" cy="476250"/>
          </a:xfrm>
        </p:spPr>
        <p:txBody>
          <a:bodyPr/>
          <a:lstStyle>
            <a:lvl1pPr>
              <a:defRPr/>
            </a:lvl1pPr>
          </a:lstStyle>
          <a:p>
            <a:fld id="{D98E47B9-84F1-43FA-83FB-682373FBEEE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F5379C-8A73-40BD-BD9E-8A2F177D7EF1}" type="datetimeFigureOut">
              <a:rPr lang="en-US" smtClean="0"/>
              <a:t>2/13/2011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92586-DEC2-4A64-AE77-921C9727C6B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CF5379C-8A73-40BD-BD9E-8A2F177D7EF1}" type="datetimeFigureOut">
              <a:rPr lang="en-US" smtClean="0"/>
              <a:t>2/13/2011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D92586-DEC2-4A64-AE77-921C9727C6B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F5379C-8A73-40BD-BD9E-8A2F177D7EF1}" type="datetimeFigureOut">
              <a:rPr lang="en-US" smtClean="0"/>
              <a:t>2/13/2011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D92586-DEC2-4A64-AE77-921C9727C6B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CF5379C-8A73-40BD-BD9E-8A2F177D7EF1}" type="datetimeFigureOut">
              <a:rPr lang="en-US" smtClean="0"/>
              <a:t>2/13/2011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D92586-DEC2-4A64-AE77-921C9727C6B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CF5379C-8A73-40BD-BD9E-8A2F177D7EF1}" type="datetimeFigureOut">
              <a:rPr lang="en-US" smtClean="0"/>
              <a:t>2/13/2011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D92586-DEC2-4A64-AE77-921C9727C6B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5379C-8A73-40BD-BD9E-8A2F177D7EF1}" type="datetimeFigureOut">
              <a:rPr lang="en-US" smtClean="0"/>
              <a:t>2/13/2011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D92586-DEC2-4A64-AE77-921C9727C6B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CF5379C-8A73-40BD-BD9E-8A2F177D7EF1}" type="datetimeFigureOut">
              <a:rPr lang="en-US" smtClean="0"/>
              <a:t>2/13/2011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D92586-DEC2-4A64-AE77-921C9727C6B1}"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CF5379C-8A73-40BD-BD9E-8A2F177D7EF1}" type="datetimeFigureOut">
              <a:rPr lang="en-US" smtClean="0"/>
              <a:t>2/13/2011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38D92586-DEC2-4A64-AE77-921C9727C6B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CF5379C-8A73-40BD-BD9E-8A2F177D7EF1}" type="datetimeFigureOut">
              <a:rPr lang="en-US" smtClean="0"/>
              <a:t>2/13/2011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8D92586-DEC2-4A64-AE77-921C9727C6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www.eere.energy.gov/biomass/pdfs/biodiesel_from_algae.pdf"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http://www.ces.purdue.edu/extmedia/ID/ID-337.pdf"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ace.cte.umt.edu/documents/biofuels.ppt"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ace.cte.umt.edu/documents/biofuels.ppt"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ace.cte.umt.edu/documents/biofuels.ppt"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ace.cte.umt.edu/documents/biofuels.ppt" TargetMode="Externa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hyperlink" Target="http://www.ces.purdue.edu/extmedia/ID/ID-337.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1.eere.energy.gov/vehiclesandfuels/pdfs/basics/jtb_diesel_engine.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1.eere.energy.gov/vehiclesandfuels/pdfs/basics/jtb_diesel_engine.pdf" TargetMode="External"/><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ace.cte.umt.edu/documents/biofuels.pp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en.wikipedia.org/wiki/File:Transesterification.pn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youtube.com/watch?v=fSXtq2NU56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Biodiesel Basics</a:t>
            </a:r>
            <a:endParaRPr lang="en-US" dirty="0"/>
          </a:p>
        </p:txBody>
      </p:sp>
      <p:sp>
        <p:nvSpPr>
          <p:cNvPr id="3" name="Subtitle 2"/>
          <p:cNvSpPr>
            <a:spLocks noGrp="1"/>
          </p:cNvSpPr>
          <p:nvPr>
            <p:ph type="subTitle" idx="1"/>
          </p:nvPr>
        </p:nvSpPr>
        <p:spPr/>
        <p:txBody>
          <a:bodyPr/>
          <a:lstStyle/>
          <a:p>
            <a:r>
              <a:rPr lang="en-US" dirty="0" smtClean="0"/>
              <a:t>By C Kohn, </a:t>
            </a:r>
            <a:br>
              <a:rPr lang="en-US" dirty="0" smtClean="0"/>
            </a:br>
            <a:r>
              <a:rPr lang="en-US" dirty="0" smtClean="0"/>
              <a:t>Dept. of Agricultural Sciences</a:t>
            </a:r>
            <a:br>
              <a:rPr lang="en-US" dirty="0" smtClean="0"/>
            </a:br>
            <a:r>
              <a:rPr lang="en-US" dirty="0" smtClean="0"/>
              <a:t>Waterford, WI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Advantages of Biodiesel</a:t>
            </a:r>
            <a:endParaRPr lang="en-US" dirty="0"/>
          </a:p>
        </p:txBody>
      </p:sp>
      <p:sp>
        <p:nvSpPr>
          <p:cNvPr id="5" name="Content Placeholder 4"/>
          <p:cNvSpPr>
            <a:spLocks noGrp="1"/>
          </p:cNvSpPr>
          <p:nvPr>
            <p:ph sz="half" idx="1"/>
          </p:nvPr>
        </p:nvSpPr>
        <p:spPr>
          <a:xfrm>
            <a:off x="228600" y="1752600"/>
            <a:ext cx="8610600" cy="4953000"/>
          </a:xfrm>
        </p:spPr>
        <p:txBody>
          <a:bodyPr>
            <a:noAutofit/>
          </a:bodyPr>
          <a:lstStyle/>
          <a:p>
            <a:pPr>
              <a:buNone/>
            </a:pPr>
            <a:r>
              <a:rPr lang="en-US" sz="2000" b="1" i="1" dirty="0" smtClean="0"/>
              <a:t>Advantages</a:t>
            </a:r>
          </a:p>
          <a:p>
            <a:r>
              <a:rPr lang="en-US" sz="2000" dirty="0" smtClean="0"/>
              <a:t>1. B100 can be produced from renewable, </a:t>
            </a:r>
            <a:r>
              <a:rPr lang="en-US" sz="2000" dirty="0" smtClean="0"/>
              <a:t>domestic resources.</a:t>
            </a:r>
            <a:br>
              <a:rPr lang="en-US" sz="2000" dirty="0" smtClean="0"/>
            </a:br>
            <a:endParaRPr lang="en-US" sz="2000" dirty="0" smtClean="0"/>
          </a:p>
          <a:p>
            <a:r>
              <a:rPr lang="en-US" sz="2000" dirty="0" smtClean="0"/>
              <a:t>2. B100 is energy efficient. (</a:t>
            </a:r>
            <a:r>
              <a:rPr lang="en-US" sz="2000" i="1" dirty="0" smtClean="0"/>
              <a:t>The total fossil fuel </a:t>
            </a:r>
            <a:r>
              <a:rPr lang="en-US" sz="2000" i="1" dirty="0" smtClean="0"/>
              <a:t>energy efficiency </a:t>
            </a:r>
            <a:r>
              <a:rPr lang="en-US" sz="2000" i="1" dirty="0" smtClean="0"/>
              <a:t>of biodiesel is 320% vs. 83% for </a:t>
            </a:r>
            <a:r>
              <a:rPr lang="en-US" sz="2000" i="1" dirty="0" smtClean="0"/>
              <a:t>petroleum </a:t>
            </a:r>
            <a:r>
              <a:rPr lang="de-DE" sz="2000" i="1" dirty="0" smtClean="0"/>
              <a:t>diesel</a:t>
            </a:r>
            <a:r>
              <a:rPr lang="de-DE" sz="2000" dirty="0" smtClean="0"/>
              <a:t>.) (National Biodiesel Board, 1998</a:t>
            </a:r>
            <a:r>
              <a:rPr lang="de-DE" sz="2000" dirty="0" smtClean="0"/>
              <a:t>)</a:t>
            </a:r>
            <a:br>
              <a:rPr lang="de-DE" sz="2000" dirty="0" smtClean="0"/>
            </a:br>
            <a:endParaRPr lang="de-DE" sz="2000" dirty="0" smtClean="0"/>
          </a:p>
          <a:p>
            <a:r>
              <a:rPr lang="en-US" sz="2000" dirty="0" smtClean="0"/>
              <a:t>3. B100 can be used directly in most diesel </a:t>
            </a:r>
            <a:r>
              <a:rPr lang="en-US" sz="2000" dirty="0" smtClean="0"/>
              <a:t>engine applications. </a:t>
            </a:r>
            <a:br>
              <a:rPr lang="en-US" sz="2000" dirty="0" smtClean="0"/>
            </a:br>
            <a:endParaRPr lang="en-US" sz="2000" dirty="0" smtClean="0"/>
          </a:p>
          <a:p>
            <a:r>
              <a:rPr lang="en-US" sz="2000" dirty="0" smtClean="0"/>
              <a:t>4</a:t>
            </a:r>
            <a:r>
              <a:rPr lang="en-US" sz="2000" dirty="0" smtClean="0"/>
              <a:t>. B100 can reduce global warming and tailpipe </a:t>
            </a:r>
            <a:r>
              <a:rPr lang="en-US" sz="2000" dirty="0" smtClean="0"/>
              <a:t>emissions (-</a:t>
            </a:r>
            <a:r>
              <a:rPr lang="en-US" sz="2000" dirty="0" smtClean="0"/>
              <a:t>41%) (Hill, Nelson, </a:t>
            </a:r>
            <a:r>
              <a:rPr lang="en-US" sz="2000" dirty="0" err="1" smtClean="0"/>
              <a:t>Tilman</a:t>
            </a:r>
            <a:r>
              <a:rPr lang="en-US" sz="2000" dirty="0" smtClean="0"/>
              <a:t>, </a:t>
            </a:r>
            <a:r>
              <a:rPr lang="en-US" sz="2000" dirty="0" err="1" smtClean="0"/>
              <a:t>Polasky</a:t>
            </a:r>
            <a:r>
              <a:rPr lang="en-US" sz="2000" dirty="0" smtClean="0"/>
              <a:t>, &amp; Tiffany, 2006</a:t>
            </a:r>
            <a:r>
              <a:rPr lang="en-US" sz="2000" dirty="0" smtClean="0"/>
              <a:t>).</a:t>
            </a:r>
            <a:br>
              <a:rPr lang="en-US" sz="2000" dirty="0" smtClean="0"/>
            </a:br>
            <a:endParaRPr lang="en-US" sz="2000" dirty="0" smtClean="0"/>
          </a:p>
          <a:p>
            <a:r>
              <a:rPr lang="en-US" sz="2000" dirty="0" smtClean="0"/>
              <a:t>5. B100 is nontoxic and biodegradable</a:t>
            </a:r>
            <a:r>
              <a:rPr lang="en-US" sz="2000" dirty="0" smtClean="0"/>
              <a:t>.</a:t>
            </a:r>
            <a:br>
              <a:rPr lang="en-US" sz="2000" dirty="0" smtClean="0"/>
            </a:br>
            <a:endParaRPr lang="en-US" sz="2000" dirty="0" smtClean="0"/>
          </a:p>
          <a:p>
            <a:r>
              <a:rPr lang="en-US" sz="2000" dirty="0" smtClean="0"/>
              <a:t>6. B100 is a good solvent and may clean out fuel line </a:t>
            </a:r>
            <a:r>
              <a:rPr lang="en-US" sz="2000" dirty="0" smtClean="0"/>
              <a:t>and tank </a:t>
            </a:r>
            <a:r>
              <a:rPr lang="en-US" sz="2000" dirty="0" smtClean="0"/>
              <a:t>sediments. </a:t>
            </a:r>
            <a:r>
              <a:rPr lang="en-US" sz="2000" i="1" dirty="0" smtClean="0"/>
              <a:t>(Note that this may result in fuel </a:t>
            </a:r>
            <a:r>
              <a:rPr lang="en-US" sz="2000" i="1" dirty="0" smtClean="0"/>
              <a:t>filter clogging </a:t>
            </a:r>
            <a:r>
              <a:rPr lang="en-US" sz="2000" i="1" dirty="0" smtClean="0"/>
              <a:t>during initial use.)</a:t>
            </a:r>
            <a:endParaRPr lang="en-US" sz="2000"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Advantage</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29698" name="Picture 2"/>
          <p:cNvPicPr>
            <a:picLocks noChangeAspect="1" noChangeArrowheads="1"/>
          </p:cNvPicPr>
          <p:nvPr/>
        </p:nvPicPr>
        <p:blipFill>
          <a:blip r:embed="rId2" cstate="print"/>
          <a:srcRect l="35556" t="27556" r="6667" b="12889"/>
          <a:stretch>
            <a:fillRect/>
          </a:stretch>
        </p:blipFill>
        <p:spPr bwMode="auto">
          <a:xfrm>
            <a:off x="609600" y="1524000"/>
            <a:ext cx="79248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p:txBody>
          <a:bodyPr/>
          <a:lstStyle/>
          <a:p>
            <a:r>
              <a:rPr lang="en-US"/>
              <a:t>Crop-Biodiesel Efficiency</a:t>
            </a:r>
          </a:p>
        </p:txBody>
      </p:sp>
      <p:sp>
        <p:nvSpPr>
          <p:cNvPr id="55302" name="Rectangle 6"/>
          <p:cNvSpPr>
            <a:spLocks noGrp="1" noRot="1" noChangeArrowheads="1"/>
          </p:cNvSpPr>
          <p:nvPr>
            <p:ph type="body" sz="half" idx="2"/>
          </p:nvPr>
        </p:nvSpPr>
        <p:spPr/>
        <p:txBody>
          <a:bodyPr/>
          <a:lstStyle/>
          <a:p>
            <a:pPr>
              <a:buFont typeface="Wingdings" pitchFamily="2" charset="2"/>
              <a:buNone/>
            </a:pPr>
            <a:r>
              <a:rPr lang="en-US" sz="2800" dirty="0" smtClean="0"/>
              <a:t>While chemically all biodiesel is essentially the same, the choice of feedstock (source) will largely affect how sustainable the use of biodiesel can be.  </a:t>
            </a:r>
            <a:endParaRPr lang="en-US" sz="2800" dirty="0"/>
          </a:p>
        </p:txBody>
      </p:sp>
      <p:graphicFrame>
        <p:nvGraphicFramePr>
          <p:cNvPr id="55336" name="Group 40"/>
          <p:cNvGraphicFramePr>
            <a:graphicFrameLocks noGrp="1"/>
          </p:cNvGraphicFramePr>
          <p:nvPr>
            <p:ph sz="half" idx="1"/>
          </p:nvPr>
        </p:nvGraphicFramePr>
        <p:xfrm>
          <a:off x="685800" y="1828800"/>
          <a:ext cx="3927475" cy="4393566"/>
        </p:xfrm>
        <a:graphic>
          <a:graphicData uri="http://schemas.openxmlformats.org/drawingml/2006/table">
            <a:tbl>
              <a:tblPr/>
              <a:tblGrid>
                <a:gridCol w="1963738"/>
                <a:gridCol w="1963737"/>
              </a:tblGrid>
              <a:tr h="51911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Soybeans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40-50 gal/acre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Rapeseed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110-145 gal/acre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Mustard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140 gal/acre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Jatropha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175 gal/acre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Palm Oil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650 gal/acre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5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Algae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000000"/>
                            </a:outerShdw>
                          </a:effectLst>
                          <a:latin typeface="Arial" pitchFamily="34" charset="0"/>
                        </a:rPr>
                        <a:t>10,000-20,000 gal/acre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37" name="Text Box 41"/>
          <p:cNvSpPr txBox="1">
            <a:spLocks noChangeArrowheads="1"/>
          </p:cNvSpPr>
          <p:nvPr/>
        </p:nvSpPr>
        <p:spPr bwMode="auto">
          <a:xfrm>
            <a:off x="1127125" y="6361113"/>
            <a:ext cx="5273675" cy="396875"/>
          </a:xfrm>
          <a:prstGeom prst="rect">
            <a:avLst/>
          </a:prstGeom>
          <a:noFill/>
          <a:ln w="9525">
            <a:noFill/>
            <a:miter lim="800000"/>
            <a:headEnd/>
            <a:tailEnd/>
          </a:ln>
          <a:effectLst/>
        </p:spPr>
        <p:txBody>
          <a:bodyPr>
            <a:spAutoFit/>
          </a:bodyPr>
          <a:lstStyle/>
          <a:p>
            <a:r>
              <a:rPr lang="en-US" sz="1000"/>
              <a:t>Data: http://www.journeytoforever.org/</a:t>
            </a:r>
          </a:p>
          <a:p>
            <a:r>
              <a:rPr lang="en-US" sz="1000"/>
              <a:t>Algae data: </a:t>
            </a:r>
            <a:r>
              <a:rPr lang="en-US" sz="1000">
                <a:hlinkClick r:id="rId2" tooltip="http://www.eere.energy.gov/biomass/pdfs/biodiesel from algae.pdf"/>
              </a:rPr>
              <a:t>www.eere.energy.gov</a:t>
            </a:r>
            <a:endParaRPr lang="en-US" sz="10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5" name="Content Placeholder 5"/>
          <p:cNvSpPr>
            <a:spLocks noGrp="1"/>
          </p:cNvSpPr>
          <p:nvPr>
            <p:ph sz="half" idx="2"/>
          </p:nvPr>
        </p:nvSpPr>
        <p:spPr>
          <a:xfrm>
            <a:off x="457200" y="1600200"/>
            <a:ext cx="8458200" cy="5257800"/>
          </a:xfrm>
        </p:spPr>
        <p:txBody>
          <a:bodyPr>
            <a:normAutofit fontScale="77500" lnSpcReduction="20000"/>
          </a:bodyPr>
          <a:lstStyle/>
          <a:p>
            <a:pPr>
              <a:buNone/>
            </a:pPr>
            <a:r>
              <a:rPr lang="en-US" sz="2300" b="1" i="1" dirty="0" smtClean="0"/>
              <a:t>Limitations</a:t>
            </a:r>
          </a:p>
          <a:p>
            <a:r>
              <a:rPr lang="en-US" sz="2300" dirty="0" smtClean="0"/>
              <a:t>1. B100 contains </a:t>
            </a:r>
            <a:r>
              <a:rPr lang="en-US" sz="2300" dirty="0" smtClean="0"/>
              <a:t> roughly 8</a:t>
            </a:r>
            <a:r>
              <a:rPr lang="en-US" sz="2300" dirty="0" smtClean="0"/>
              <a:t>% less energy per gallon</a:t>
            </a:r>
            <a:r>
              <a:rPr lang="en-US" sz="2300" dirty="0" smtClean="0"/>
              <a:t>.</a:t>
            </a:r>
            <a:br>
              <a:rPr lang="en-US" sz="2300" dirty="0" smtClean="0"/>
            </a:br>
            <a:endParaRPr lang="en-US" sz="2300" dirty="0" smtClean="0"/>
          </a:p>
          <a:p>
            <a:r>
              <a:rPr lang="en-US" sz="2300" dirty="0" smtClean="0"/>
              <a:t>2. B100 generally </a:t>
            </a:r>
            <a:r>
              <a:rPr lang="en-US" sz="2300" dirty="0" smtClean="0"/>
              <a:t>will freeze </a:t>
            </a:r>
            <a:r>
              <a:rPr lang="en-US" sz="2300" dirty="0" smtClean="0"/>
              <a:t>at a higher </a:t>
            </a:r>
            <a:r>
              <a:rPr lang="en-US" sz="2300" dirty="0" smtClean="0"/>
              <a:t>temp </a:t>
            </a:r>
            <a:r>
              <a:rPr lang="en-US" sz="2300" dirty="0" smtClean="0"/>
              <a:t>than conventional </a:t>
            </a:r>
            <a:r>
              <a:rPr lang="en-US" sz="2300" dirty="0" smtClean="0"/>
              <a:t>diesel (i.e. </a:t>
            </a:r>
            <a:r>
              <a:rPr lang="en-US" sz="2300" i="1" dirty="0" smtClean="0"/>
              <a:t>cold weather use is a problem.)</a:t>
            </a:r>
            <a:br>
              <a:rPr lang="en-US" sz="2300" i="1" dirty="0" smtClean="0"/>
            </a:br>
            <a:endParaRPr lang="en-US" sz="2300" i="1" dirty="0" smtClean="0"/>
          </a:p>
          <a:p>
            <a:r>
              <a:rPr lang="en-US" sz="2300" dirty="0" smtClean="0"/>
              <a:t>3. B100 is not compatible with some hose and gasket </a:t>
            </a:r>
            <a:r>
              <a:rPr lang="en-US" sz="2300" dirty="0" smtClean="0"/>
              <a:t>materials, which </a:t>
            </a:r>
            <a:r>
              <a:rPr lang="en-US" sz="2300" dirty="0" smtClean="0"/>
              <a:t>may cause them to soften, degrade, </a:t>
            </a:r>
            <a:r>
              <a:rPr lang="en-US" sz="2300" dirty="0" smtClean="0"/>
              <a:t>and rupture.</a:t>
            </a:r>
            <a:br>
              <a:rPr lang="en-US" sz="2300" dirty="0" smtClean="0"/>
            </a:br>
            <a:endParaRPr lang="en-US" sz="2300" dirty="0" smtClean="0"/>
          </a:p>
          <a:p>
            <a:r>
              <a:rPr lang="en-US" sz="2300" dirty="0" smtClean="0"/>
              <a:t>4. B100 is not compatible with some metals and plastics</a:t>
            </a:r>
            <a:r>
              <a:rPr lang="en-US" sz="2300" dirty="0" smtClean="0"/>
              <a:t>.</a:t>
            </a:r>
            <a:br>
              <a:rPr lang="en-US" sz="2300" dirty="0" smtClean="0"/>
            </a:br>
            <a:endParaRPr lang="en-US" sz="2300" dirty="0" smtClean="0"/>
          </a:p>
          <a:p>
            <a:r>
              <a:rPr lang="en-US" sz="2300" dirty="0" smtClean="0"/>
              <a:t>5. B100 may increase nitrogen oxide </a:t>
            </a:r>
            <a:r>
              <a:rPr lang="en-US" sz="2300" dirty="0" smtClean="0"/>
              <a:t>emissions</a:t>
            </a:r>
            <a:r>
              <a:rPr lang="en-US" sz="2300" dirty="0" smtClean="0"/>
              <a:t> </a:t>
            </a:r>
            <a:r>
              <a:rPr lang="en-US" sz="2300" dirty="0" smtClean="0"/>
              <a:t>(</a:t>
            </a:r>
            <a:r>
              <a:rPr lang="en-US" sz="2300" dirty="0" err="1" smtClean="0"/>
              <a:t>NOx</a:t>
            </a:r>
            <a:r>
              <a:rPr lang="en-US" sz="2300" dirty="0" smtClean="0"/>
              <a:t> is a GHG)</a:t>
            </a:r>
            <a:br>
              <a:rPr lang="en-US" sz="2300" dirty="0" smtClean="0"/>
            </a:br>
            <a:endParaRPr lang="en-US" sz="2300" dirty="0" smtClean="0"/>
          </a:p>
          <a:p>
            <a:r>
              <a:rPr lang="en-US" sz="2300" dirty="0" smtClean="0"/>
              <a:t>6</a:t>
            </a:r>
            <a:r>
              <a:rPr lang="en-US" sz="2300" dirty="0" smtClean="0"/>
              <a:t>. </a:t>
            </a:r>
            <a:r>
              <a:rPr lang="en-US" sz="2300" dirty="0" smtClean="0"/>
              <a:t>It requires a great deal of land, which could lead to increased </a:t>
            </a:r>
            <a:r>
              <a:rPr lang="en-US" sz="2300" dirty="0" smtClean="0"/>
              <a:t>deforestation; </a:t>
            </a:r>
            <a:r>
              <a:rPr lang="en-US" sz="2300" dirty="0" smtClean="0"/>
              <a:t>we just don't have enough material for this to serve more than a small proportion of our transportation energy needs. </a:t>
            </a:r>
            <a:r>
              <a:rPr lang="en-US" sz="2300" dirty="0" smtClean="0"/>
              <a:t/>
            </a:r>
            <a:br>
              <a:rPr lang="en-US" sz="2300" dirty="0" smtClean="0"/>
            </a:br>
            <a:endParaRPr lang="en-US" sz="2300" dirty="0" smtClean="0"/>
          </a:p>
          <a:p>
            <a:r>
              <a:rPr lang="en-US" sz="2300" dirty="0" smtClean="0"/>
              <a:t>7</a:t>
            </a:r>
            <a:r>
              <a:rPr lang="en-US" sz="2300" dirty="0" smtClean="0"/>
              <a:t>. </a:t>
            </a:r>
            <a:r>
              <a:rPr lang="en-US" sz="2300" dirty="0" smtClean="0"/>
              <a:t>Even small quantities of water  can affect biodiesel, making it less efficient and potentially dangerous in wet conditions</a:t>
            </a:r>
            <a:r>
              <a:rPr lang="en-US" sz="2300" dirty="0" smtClean="0"/>
              <a:t>.</a:t>
            </a:r>
            <a:br>
              <a:rPr lang="en-US" sz="2300" dirty="0" smtClean="0"/>
            </a:br>
            <a:endParaRPr lang="en-US" sz="2300" dirty="0" smtClean="0"/>
          </a:p>
          <a:p>
            <a:r>
              <a:rPr lang="en-US" sz="2300" dirty="0" smtClean="0"/>
              <a:t>8.  Because it is biodegradable, biodiesel has an expiration date (i.e. it spoils),</a:t>
            </a:r>
            <a:endParaRPr lang="en-US" sz="2300" dirty="0" smtClean="0"/>
          </a:p>
          <a:p>
            <a:endParaRPr lang="en-US" sz="1700" dirty="0" smtClean="0"/>
          </a:p>
          <a:p>
            <a:pPr lvl="1"/>
            <a:r>
              <a:rPr lang="en-US" sz="1700" dirty="0" smtClean="0"/>
              <a:t>Source: </a:t>
            </a:r>
            <a:r>
              <a:rPr lang="en-US" sz="1700" dirty="0" smtClean="0">
                <a:hlinkClick r:id="rId2"/>
              </a:rPr>
              <a:t>Purdue Univ.</a:t>
            </a:r>
            <a:endParaRPr lang="en-US" sz="17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Stages of Biodiesel Production</a:t>
            </a:r>
          </a:p>
        </p:txBody>
      </p:sp>
      <p:sp>
        <p:nvSpPr>
          <p:cNvPr id="25603" name="Rectangle 3"/>
          <p:cNvSpPr>
            <a:spLocks noGrp="1" noChangeArrowheads="1"/>
          </p:cNvSpPr>
          <p:nvPr>
            <p:ph type="body" sz="half" idx="1"/>
          </p:nvPr>
        </p:nvSpPr>
        <p:spPr/>
        <p:txBody>
          <a:bodyPr>
            <a:normAutofit lnSpcReduction="10000"/>
          </a:bodyPr>
          <a:lstStyle/>
          <a:p>
            <a:pPr eaLnBrk="1" hangingPunct="1"/>
            <a:r>
              <a:rPr lang="en-US" dirty="0" smtClean="0"/>
              <a:t>1. The </a:t>
            </a:r>
            <a:r>
              <a:rPr lang="en-US" dirty="0" smtClean="0"/>
              <a:t>reaction</a:t>
            </a:r>
          </a:p>
          <a:p>
            <a:pPr eaLnBrk="1" hangingPunct="1"/>
            <a:endParaRPr lang="en-US" dirty="0" smtClean="0"/>
          </a:p>
          <a:p>
            <a:pPr lvl="1"/>
            <a:r>
              <a:rPr lang="en-US" dirty="0" smtClean="0"/>
              <a:t>The lighter biodiesel stays on top and the heavier, darker glycerin settles to the </a:t>
            </a:r>
            <a:r>
              <a:rPr lang="en-US" dirty="0" smtClean="0"/>
              <a:t>bottom</a:t>
            </a:r>
          </a:p>
          <a:p>
            <a:pPr lvl="1"/>
            <a:r>
              <a:rPr lang="en-US" dirty="0" smtClean="0"/>
              <a:t>Glycerin can be used as a byproduct for soaps, lotions, etc.  </a:t>
            </a:r>
          </a:p>
          <a:p>
            <a:pPr lvl="1"/>
            <a:r>
              <a:rPr lang="en-US" dirty="0" smtClean="0"/>
              <a:t>~90% will be biodiesel.</a:t>
            </a:r>
            <a:br>
              <a:rPr lang="en-US" dirty="0" smtClean="0"/>
            </a:br>
            <a:endParaRPr lang="en-US" dirty="0" smtClean="0"/>
          </a:p>
          <a:p>
            <a:pPr lvl="2"/>
            <a:r>
              <a:rPr lang="en-US" dirty="0" smtClean="0">
                <a:hlinkClick r:id="rId3" action="ppaction://hlinkpres?slideindex=1&amp;slidetitle="/>
              </a:rPr>
              <a:t>Source</a:t>
            </a:r>
            <a:r>
              <a:rPr lang="en-US" dirty="0" smtClean="0">
                <a:hlinkClick r:id="rId3" action="ppaction://hlinkpres?slideindex=1&amp;slidetitle="/>
              </a:rPr>
              <a:t>: Univ. of Montana</a:t>
            </a:r>
            <a:endParaRPr lang="en-US" dirty="0" smtClean="0"/>
          </a:p>
          <a:p>
            <a:pPr lvl="1" eaLnBrk="1" hangingPunct="1"/>
            <a:endParaRPr lang="en-US" dirty="0" smtClean="0"/>
          </a:p>
        </p:txBody>
      </p:sp>
      <p:sp>
        <p:nvSpPr>
          <p:cNvPr id="25604" name="Rectangle 6"/>
          <p:cNvSpPr>
            <a:spLocks noGrp="1" noChangeArrowheads="1"/>
          </p:cNvSpPr>
          <p:nvPr>
            <p:ph type="body" sz="half" idx="2"/>
          </p:nvPr>
        </p:nvSpPr>
        <p:spPr/>
        <p:txBody>
          <a:bodyPr/>
          <a:lstStyle/>
          <a:p>
            <a:pPr eaLnBrk="1" hangingPunct="1"/>
            <a:endParaRPr lang="en-US" smtClean="0"/>
          </a:p>
        </p:txBody>
      </p:sp>
      <p:pic>
        <p:nvPicPr>
          <p:cNvPr id="25605" name="Picture 5" descr="P8130009cropped"/>
          <p:cNvPicPr>
            <a:picLocks noChangeAspect="1" noChangeArrowheads="1"/>
          </p:cNvPicPr>
          <p:nvPr/>
        </p:nvPicPr>
        <p:blipFill>
          <a:blip r:embed="rId4" cstate="print"/>
          <a:srcRect/>
          <a:stretch>
            <a:fillRect/>
          </a:stretch>
        </p:blipFill>
        <p:spPr bwMode="auto">
          <a:xfrm>
            <a:off x="4953000" y="1600200"/>
            <a:ext cx="3390900" cy="453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Stages of Biodiesel Production</a:t>
            </a:r>
          </a:p>
        </p:txBody>
      </p:sp>
      <p:sp>
        <p:nvSpPr>
          <p:cNvPr id="26627" name="Rectangle 3"/>
          <p:cNvSpPr>
            <a:spLocks noGrp="1" noChangeArrowheads="1"/>
          </p:cNvSpPr>
          <p:nvPr>
            <p:ph type="body" sz="half" idx="1"/>
          </p:nvPr>
        </p:nvSpPr>
        <p:spPr>
          <a:xfrm>
            <a:off x="457200" y="1600200"/>
            <a:ext cx="4267200" cy="4525963"/>
          </a:xfrm>
        </p:spPr>
        <p:txBody>
          <a:bodyPr/>
          <a:lstStyle/>
          <a:p>
            <a:pPr eaLnBrk="1" hangingPunct="1"/>
            <a:r>
              <a:rPr lang="en-US" dirty="0" smtClean="0"/>
              <a:t>2. The </a:t>
            </a:r>
            <a:r>
              <a:rPr lang="en-US" dirty="0" smtClean="0"/>
              <a:t>Washing</a:t>
            </a:r>
          </a:p>
          <a:p>
            <a:pPr eaLnBrk="1" hangingPunct="1"/>
            <a:endParaRPr lang="en-US" dirty="0" smtClean="0"/>
          </a:p>
          <a:p>
            <a:pPr lvl="1" eaLnBrk="1" hangingPunct="1"/>
            <a:r>
              <a:rPr lang="en-US" dirty="0" smtClean="0"/>
              <a:t>Washing the biodiesel removes all the impurities</a:t>
            </a:r>
          </a:p>
          <a:p>
            <a:pPr lvl="2" eaLnBrk="1" hangingPunct="1"/>
            <a:r>
              <a:rPr lang="en-US" dirty="0" smtClean="0"/>
              <a:t>Glycerin</a:t>
            </a:r>
          </a:p>
          <a:p>
            <a:pPr lvl="2" eaLnBrk="1" hangingPunct="1"/>
            <a:r>
              <a:rPr lang="en-US" dirty="0" smtClean="0"/>
              <a:t>In-completely reacted oil</a:t>
            </a:r>
          </a:p>
          <a:p>
            <a:pPr lvl="2" eaLnBrk="1" hangingPunct="1"/>
            <a:r>
              <a:rPr lang="en-US" dirty="0" smtClean="0"/>
              <a:t>Methanol</a:t>
            </a:r>
          </a:p>
          <a:p>
            <a:pPr lvl="2" eaLnBrk="1" hangingPunct="1"/>
            <a:r>
              <a:rPr lang="en-US" dirty="0" smtClean="0"/>
              <a:t>Lye</a:t>
            </a:r>
          </a:p>
          <a:p>
            <a:pPr lvl="2" eaLnBrk="1" hangingPunct="1"/>
            <a:r>
              <a:rPr lang="en-US" dirty="0" smtClean="0"/>
              <a:t>Soaps</a:t>
            </a:r>
            <a:br>
              <a:rPr lang="en-US" dirty="0" smtClean="0"/>
            </a:br>
            <a:endParaRPr lang="en-US" dirty="0" smtClean="0"/>
          </a:p>
          <a:p>
            <a:pPr lvl="2"/>
            <a:r>
              <a:rPr lang="en-US" dirty="0" smtClean="0">
                <a:hlinkClick r:id="rId2" action="ppaction://hlinkpres?slideindex=1&amp;slidetitle="/>
              </a:rPr>
              <a:t>Source: Univ. of Montana</a:t>
            </a:r>
            <a:endParaRPr lang="en-US" dirty="0" smtClean="0"/>
          </a:p>
          <a:p>
            <a:pPr lvl="2" eaLnBrk="1" hangingPunct="1">
              <a:buNone/>
            </a:pPr>
            <a:endParaRPr lang="en-US" dirty="0" smtClean="0"/>
          </a:p>
        </p:txBody>
      </p:sp>
      <p:pic>
        <p:nvPicPr>
          <p:cNvPr id="26628" name="Picture 6" descr="Wash_stages_in_bottles"/>
          <p:cNvPicPr>
            <a:picLocks noChangeAspect="1" noChangeArrowheads="1"/>
          </p:cNvPicPr>
          <p:nvPr>
            <p:ph type="body" sz="half" idx="2"/>
          </p:nvPr>
        </p:nvPicPr>
        <p:blipFill>
          <a:blip r:embed="rId3" cstate="print"/>
          <a:srcRect t="8824"/>
          <a:stretch>
            <a:fillRect/>
          </a:stretch>
        </p:blipFill>
        <p:spPr>
          <a:xfrm>
            <a:off x="4724400" y="2286000"/>
            <a:ext cx="4038600" cy="3351213"/>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Stages of Biodiesel Production</a:t>
            </a:r>
          </a:p>
        </p:txBody>
      </p:sp>
      <p:sp>
        <p:nvSpPr>
          <p:cNvPr id="27651" name="Rectangle 3"/>
          <p:cNvSpPr>
            <a:spLocks noGrp="1" noChangeArrowheads="1"/>
          </p:cNvSpPr>
          <p:nvPr>
            <p:ph type="body" sz="half" idx="1"/>
          </p:nvPr>
        </p:nvSpPr>
        <p:spPr>
          <a:xfrm>
            <a:off x="457200" y="1600200"/>
            <a:ext cx="4267200" cy="4525963"/>
          </a:xfrm>
        </p:spPr>
        <p:txBody>
          <a:bodyPr/>
          <a:lstStyle/>
          <a:p>
            <a:pPr eaLnBrk="1" hangingPunct="1"/>
            <a:r>
              <a:rPr lang="en-US" dirty="0" smtClean="0"/>
              <a:t>3. The </a:t>
            </a:r>
            <a:r>
              <a:rPr lang="en-US" dirty="0" smtClean="0"/>
              <a:t>Drying</a:t>
            </a:r>
          </a:p>
          <a:p>
            <a:pPr eaLnBrk="1" hangingPunct="1"/>
            <a:endParaRPr lang="en-US" dirty="0" smtClean="0"/>
          </a:p>
          <a:p>
            <a:pPr lvl="1" eaLnBrk="1" hangingPunct="1"/>
            <a:r>
              <a:rPr lang="en-US" dirty="0" smtClean="0"/>
              <a:t>All the water needs to be evaporated</a:t>
            </a:r>
          </a:p>
          <a:p>
            <a:pPr lvl="2" eaLnBrk="1" hangingPunct="1"/>
            <a:r>
              <a:rPr lang="en-US" dirty="0" smtClean="0"/>
              <a:t>The difference in clarity is </a:t>
            </a:r>
            <a:r>
              <a:rPr lang="en-US" dirty="0" smtClean="0"/>
              <a:t>visible </a:t>
            </a:r>
            <a:r>
              <a:rPr lang="en-US" dirty="0" smtClean="0"/>
              <a:t>with the removal of the </a:t>
            </a:r>
            <a:r>
              <a:rPr lang="en-US" dirty="0" smtClean="0"/>
              <a:t>water</a:t>
            </a:r>
            <a:br>
              <a:rPr lang="en-US" dirty="0" smtClean="0"/>
            </a:br>
            <a:r>
              <a:rPr lang="en-US" dirty="0" smtClean="0"/>
              <a:t/>
            </a:r>
            <a:br>
              <a:rPr lang="en-US" dirty="0" smtClean="0"/>
            </a:br>
            <a:endParaRPr lang="en-US" dirty="0" smtClean="0"/>
          </a:p>
          <a:p>
            <a:pPr lvl="2"/>
            <a:r>
              <a:rPr lang="en-US" dirty="0" smtClean="0">
                <a:hlinkClick r:id="rId2" action="ppaction://hlinkpres?slideindex=1&amp;slidetitle="/>
              </a:rPr>
              <a:t>Source: Univ. of Montana</a:t>
            </a:r>
            <a:endParaRPr lang="en-US" dirty="0" smtClean="0"/>
          </a:p>
          <a:p>
            <a:pPr lvl="2" eaLnBrk="1" hangingPunct="1"/>
            <a:endParaRPr lang="en-US" dirty="0" smtClean="0"/>
          </a:p>
        </p:txBody>
      </p:sp>
      <p:pic>
        <p:nvPicPr>
          <p:cNvPr id="27652" name="Picture 6" descr="wash_stages_of_biodiesel_lg_view_170[1]"/>
          <p:cNvPicPr>
            <a:picLocks noChangeAspect="1" noChangeArrowheads="1"/>
          </p:cNvPicPr>
          <p:nvPr>
            <p:ph type="body" sz="half" idx="2"/>
          </p:nvPr>
        </p:nvPicPr>
        <p:blipFill>
          <a:blip r:embed="rId3" cstate="print"/>
          <a:srcRect t="13527"/>
          <a:stretch>
            <a:fillRect/>
          </a:stretch>
        </p:blipFill>
        <p:spPr>
          <a:xfrm>
            <a:off x="4648200" y="2295525"/>
            <a:ext cx="4038600" cy="3519488"/>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Stages of Biodiesel Production</a:t>
            </a:r>
          </a:p>
        </p:txBody>
      </p:sp>
      <p:sp>
        <p:nvSpPr>
          <p:cNvPr id="28675" name="Rectangle 3"/>
          <p:cNvSpPr>
            <a:spLocks noGrp="1" noChangeArrowheads="1"/>
          </p:cNvSpPr>
          <p:nvPr>
            <p:ph type="body" sz="half" idx="1"/>
          </p:nvPr>
        </p:nvSpPr>
        <p:spPr>
          <a:xfrm>
            <a:off x="457200" y="1600200"/>
            <a:ext cx="4267200" cy="4525963"/>
          </a:xfrm>
        </p:spPr>
        <p:txBody>
          <a:bodyPr>
            <a:normAutofit fontScale="92500" lnSpcReduction="10000"/>
          </a:bodyPr>
          <a:lstStyle/>
          <a:p>
            <a:pPr eaLnBrk="1" hangingPunct="1"/>
            <a:r>
              <a:rPr lang="en-US" dirty="0" smtClean="0"/>
              <a:t>4. The Testing</a:t>
            </a:r>
            <a:br>
              <a:rPr lang="en-US" dirty="0" smtClean="0"/>
            </a:br>
            <a:endParaRPr lang="en-US" dirty="0" smtClean="0"/>
          </a:p>
          <a:p>
            <a:pPr lvl="1" eaLnBrk="1" hangingPunct="1"/>
            <a:r>
              <a:rPr lang="en-US" dirty="0" smtClean="0"/>
              <a:t>Standards of quality have been established to prevent engine damage</a:t>
            </a:r>
          </a:p>
          <a:p>
            <a:pPr lvl="1" eaLnBrk="1" hangingPunct="1"/>
            <a:r>
              <a:rPr lang="en-US" dirty="0" smtClean="0"/>
              <a:t>These standards focus on: </a:t>
            </a:r>
          </a:p>
          <a:p>
            <a:pPr lvl="2"/>
            <a:r>
              <a:rPr lang="en-US" dirty="0" smtClean="0"/>
              <a:t>A) if there are contaminates </a:t>
            </a:r>
            <a:r>
              <a:rPr lang="en-US" dirty="0" smtClean="0"/>
              <a:t>in the </a:t>
            </a:r>
            <a:r>
              <a:rPr lang="en-US" dirty="0" smtClean="0"/>
              <a:t>fuel and …</a:t>
            </a:r>
          </a:p>
          <a:p>
            <a:pPr lvl="2"/>
            <a:r>
              <a:rPr lang="en-US" dirty="0" smtClean="0"/>
              <a:t>B) if the oil or fat completely reacted in the transesterification. </a:t>
            </a:r>
            <a:endParaRPr lang="en-US" dirty="0" smtClean="0"/>
          </a:p>
          <a:p>
            <a:pPr eaLnBrk="1" hangingPunct="1"/>
            <a:endParaRPr lang="en-US" dirty="0" smtClean="0"/>
          </a:p>
          <a:p>
            <a:pPr lvl="1"/>
            <a:r>
              <a:rPr lang="en-US" dirty="0" smtClean="0">
                <a:hlinkClick r:id="rId2" action="ppaction://hlinkpres?slideindex=1&amp;slidetitle="/>
              </a:rPr>
              <a:t>Univ</a:t>
            </a:r>
            <a:r>
              <a:rPr lang="en-US" dirty="0" smtClean="0">
                <a:hlinkClick r:id="rId2" action="ppaction://hlinkpres?slideindex=1&amp;slidetitle="/>
              </a:rPr>
              <a:t>. of Montana</a:t>
            </a:r>
            <a:endParaRPr lang="en-US" dirty="0" smtClean="0"/>
          </a:p>
          <a:p>
            <a:pPr lvl="1"/>
            <a:endParaRPr lang="en-US" dirty="0" smtClean="0"/>
          </a:p>
          <a:p>
            <a:pPr eaLnBrk="1" hangingPunct="1"/>
            <a:endParaRPr lang="en-US" dirty="0" smtClean="0"/>
          </a:p>
          <a:p>
            <a:pPr lvl="1" eaLnBrk="1" hangingPunct="1"/>
            <a:endParaRPr lang="en-US" dirty="0" smtClean="0"/>
          </a:p>
        </p:txBody>
      </p:sp>
      <p:pic>
        <p:nvPicPr>
          <p:cNvPr id="28676" name="Picture 4" descr="re_biodiesel-bq9000"/>
          <p:cNvPicPr>
            <a:picLocks noChangeAspect="1" noChangeArrowheads="1"/>
          </p:cNvPicPr>
          <p:nvPr/>
        </p:nvPicPr>
        <p:blipFill>
          <a:blip r:embed="rId3" cstate="print"/>
          <a:srcRect/>
          <a:stretch>
            <a:fillRect/>
          </a:stretch>
        </p:blipFill>
        <p:spPr bwMode="auto">
          <a:xfrm>
            <a:off x="5943600" y="3276600"/>
            <a:ext cx="2857500" cy="2867025"/>
          </a:xfrm>
          <a:prstGeom prst="rect">
            <a:avLst/>
          </a:prstGeom>
          <a:noFill/>
          <a:ln w="9525">
            <a:noFill/>
            <a:miter lim="800000"/>
            <a:headEnd/>
            <a:tailEnd/>
          </a:ln>
        </p:spPr>
      </p:pic>
      <p:pic>
        <p:nvPicPr>
          <p:cNvPr id="28677" name="Picture 5" descr="re_biodiesel-astm"/>
          <p:cNvPicPr>
            <a:picLocks noChangeAspect="1" noChangeArrowheads="1"/>
          </p:cNvPicPr>
          <p:nvPr/>
        </p:nvPicPr>
        <p:blipFill>
          <a:blip r:embed="rId4" cstate="print"/>
          <a:srcRect/>
          <a:stretch>
            <a:fillRect/>
          </a:stretch>
        </p:blipFill>
        <p:spPr bwMode="auto">
          <a:xfrm>
            <a:off x="4876800" y="1524000"/>
            <a:ext cx="187325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Thoughts</a:t>
            </a:r>
            <a:endParaRPr lang="en-US" dirty="0"/>
          </a:p>
        </p:txBody>
      </p:sp>
      <p:sp>
        <p:nvSpPr>
          <p:cNvPr id="3" name="Content Placeholder 2"/>
          <p:cNvSpPr>
            <a:spLocks noGrp="1"/>
          </p:cNvSpPr>
          <p:nvPr>
            <p:ph idx="1"/>
          </p:nvPr>
        </p:nvSpPr>
        <p:spPr>
          <a:xfrm>
            <a:off x="457200" y="1775191"/>
            <a:ext cx="8229600" cy="5082809"/>
          </a:xfrm>
        </p:spPr>
        <p:txBody>
          <a:bodyPr>
            <a:normAutofit fontScale="77500" lnSpcReduction="20000"/>
          </a:bodyPr>
          <a:lstStyle/>
          <a:p>
            <a:r>
              <a:rPr lang="en-US" dirty="0" smtClean="0"/>
              <a:t>Though </a:t>
            </a:r>
            <a:r>
              <a:rPr lang="en-US" dirty="0" smtClean="0"/>
              <a:t>the implementation and use of biodiesel in </a:t>
            </a:r>
            <a:r>
              <a:rPr lang="en-US" dirty="0" smtClean="0"/>
              <a:t>the United </a:t>
            </a:r>
            <a:r>
              <a:rPr lang="en-US" dirty="0" smtClean="0"/>
              <a:t>States are significant steps forward, it is critical </a:t>
            </a:r>
            <a:r>
              <a:rPr lang="en-US" dirty="0" smtClean="0"/>
              <a:t>to understand </a:t>
            </a:r>
            <a:r>
              <a:rPr lang="en-US" dirty="0" smtClean="0"/>
              <a:t>that biodiesel is only a </a:t>
            </a:r>
            <a:r>
              <a:rPr lang="en-US" u="sng" dirty="0" smtClean="0"/>
              <a:t>partial</a:t>
            </a:r>
            <a:r>
              <a:rPr lang="en-US" dirty="0" smtClean="0"/>
              <a:t> solution to </a:t>
            </a:r>
            <a:r>
              <a:rPr lang="en-US" dirty="0" smtClean="0"/>
              <a:t>our fuel </a:t>
            </a:r>
            <a:r>
              <a:rPr lang="en-US" dirty="0" smtClean="0"/>
              <a:t>problem. </a:t>
            </a:r>
            <a:r>
              <a:rPr lang="en-US" dirty="0" smtClean="0"/>
              <a:t/>
            </a:r>
            <a:br>
              <a:rPr lang="en-US" dirty="0" smtClean="0"/>
            </a:br>
            <a:endParaRPr lang="en-US" dirty="0" smtClean="0"/>
          </a:p>
          <a:p>
            <a:r>
              <a:rPr lang="en-US" dirty="0" smtClean="0"/>
              <a:t>If </a:t>
            </a:r>
            <a:r>
              <a:rPr lang="en-US" dirty="0" smtClean="0"/>
              <a:t>we converted all U.S. soybean acres </a:t>
            </a:r>
            <a:r>
              <a:rPr lang="en-US" dirty="0" smtClean="0"/>
              <a:t>to biodiesel</a:t>
            </a:r>
            <a:r>
              <a:rPr lang="en-US" dirty="0" smtClean="0"/>
              <a:t>, we would only replace 6% of the U.S. </a:t>
            </a:r>
            <a:r>
              <a:rPr lang="en-US" dirty="0" smtClean="0"/>
              <a:t>demand for </a:t>
            </a:r>
            <a:r>
              <a:rPr lang="en-US" dirty="0" smtClean="0"/>
              <a:t>diesel (Hill, Nelson, </a:t>
            </a:r>
            <a:r>
              <a:rPr lang="en-US" dirty="0" err="1" smtClean="0"/>
              <a:t>Tilman</a:t>
            </a:r>
            <a:r>
              <a:rPr lang="en-US" dirty="0" smtClean="0"/>
              <a:t>, </a:t>
            </a:r>
            <a:r>
              <a:rPr lang="en-US" dirty="0" err="1" smtClean="0"/>
              <a:t>Polasky</a:t>
            </a:r>
            <a:r>
              <a:rPr lang="en-US" dirty="0" smtClean="0"/>
              <a:t>, &amp; Tiffany, 2006</a:t>
            </a:r>
            <a:r>
              <a:rPr lang="en-US" dirty="0" smtClean="0"/>
              <a:t>).</a:t>
            </a:r>
            <a:br>
              <a:rPr lang="en-US" dirty="0" smtClean="0"/>
            </a:br>
            <a:endParaRPr lang="en-US" dirty="0" smtClean="0"/>
          </a:p>
          <a:p>
            <a:pPr marL="704088" lvl="2" indent="-320040">
              <a:spcBef>
                <a:spcPts val="0"/>
              </a:spcBef>
              <a:buClr>
                <a:schemeClr val="accent1"/>
              </a:buClr>
              <a:buSzPct val="80000"/>
              <a:buFont typeface="Wingdings 2"/>
              <a:buChar char=""/>
            </a:pPr>
            <a:r>
              <a:rPr lang="en-US" dirty="0" smtClean="0"/>
              <a:t>We </a:t>
            </a:r>
            <a:r>
              <a:rPr lang="en-US" dirty="0" smtClean="0"/>
              <a:t>may, </a:t>
            </a:r>
            <a:r>
              <a:rPr lang="en-US" dirty="0" smtClean="0"/>
              <a:t>someday, </a:t>
            </a:r>
            <a:r>
              <a:rPr lang="en-US" dirty="0" smtClean="0"/>
              <a:t>be able to engineer microorganisms to produce biodiesel from </a:t>
            </a:r>
            <a:r>
              <a:rPr lang="en-US" dirty="0" smtClean="0"/>
              <a:t>cellulose.</a:t>
            </a:r>
          </a:p>
          <a:p>
            <a:pPr marL="438912" lvl="1" indent="-320040">
              <a:spcBef>
                <a:spcPts val="0"/>
              </a:spcBef>
              <a:buClr>
                <a:schemeClr val="accent1"/>
              </a:buClr>
              <a:buSzPct val="80000"/>
              <a:buFont typeface="Wingdings 2"/>
              <a:buChar char=""/>
            </a:pPr>
            <a:endParaRPr lang="en-US" sz="3200" dirty="0" smtClean="0"/>
          </a:p>
          <a:p>
            <a:pPr marL="438912" lvl="1" indent="-320040">
              <a:spcBef>
                <a:spcPts val="0"/>
              </a:spcBef>
              <a:buClr>
                <a:schemeClr val="accent1"/>
              </a:buClr>
              <a:buSzPct val="80000"/>
              <a:buFont typeface="Wingdings 2"/>
              <a:buChar char=""/>
            </a:pPr>
            <a:r>
              <a:rPr lang="en-US" sz="3200" dirty="0" smtClean="0"/>
              <a:t>In the meantime, we </a:t>
            </a:r>
            <a:r>
              <a:rPr lang="en-US" sz="3200" dirty="0" smtClean="0"/>
              <a:t>must continue to look towards new sources of fuel to decrease our reliance on petroleum-based fuels</a:t>
            </a:r>
            <a:r>
              <a:rPr lang="en-US" sz="3200" dirty="0" smtClean="0"/>
              <a:t>.</a:t>
            </a:r>
            <a:r>
              <a:rPr lang="en-US" dirty="0" smtClean="0"/>
              <a:t/>
            </a:r>
            <a:br>
              <a:rPr lang="en-US" dirty="0" smtClean="0"/>
            </a:br>
            <a:r>
              <a:rPr lang="en-US" sz="1300" dirty="0" smtClean="0"/>
              <a:t>Source</a:t>
            </a:r>
            <a:r>
              <a:rPr lang="en-US" sz="1300" dirty="0" smtClean="0"/>
              <a:t>: </a:t>
            </a:r>
            <a:r>
              <a:rPr lang="en-US" sz="1300" dirty="0" smtClean="0">
                <a:hlinkClick r:id="rId2"/>
              </a:rPr>
              <a:t>Purdue Univ</a:t>
            </a:r>
            <a:r>
              <a:rPr lang="en-US" sz="1300" dirty="0" smtClean="0">
                <a:hlinkClick r:id="rId2"/>
              </a:rPr>
              <a:t>.</a:t>
            </a:r>
            <a:r>
              <a:rPr lang="en-US" dirty="0" smtClean="0"/>
              <a: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Focus</a:t>
            </a:r>
            <a:endParaRPr lang="en-US" dirty="0"/>
          </a:p>
        </p:txBody>
      </p:sp>
      <p:sp>
        <p:nvSpPr>
          <p:cNvPr id="3" name="Content Placeholder 2"/>
          <p:cNvSpPr>
            <a:spLocks noGrp="1"/>
          </p:cNvSpPr>
          <p:nvPr>
            <p:ph idx="1"/>
          </p:nvPr>
        </p:nvSpPr>
        <p:spPr/>
        <p:txBody>
          <a:bodyPr/>
          <a:lstStyle/>
          <a:p>
            <a:r>
              <a:rPr lang="en-US" dirty="0" smtClean="0"/>
              <a:t>Week 1: we will focus on the production of biodiesel from pure vegetable oil (PVO)</a:t>
            </a:r>
          </a:p>
          <a:p>
            <a:r>
              <a:rPr lang="en-US" dirty="0" smtClean="0"/>
              <a:t>Week 2: we will focus on the production of biodiesel from waste vegetable oil (WVO). </a:t>
            </a:r>
          </a:p>
          <a:p>
            <a:r>
              <a:rPr lang="en-US" dirty="0" smtClean="0"/>
              <a:t>Week 3: we will focus on the quality of our biodiesel, testing standards, and selection of feedstocks.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engineering lesson. </a:t>
            </a:r>
            <a:endParaRPr lang="en-US" dirty="0"/>
          </a:p>
        </p:txBody>
      </p:sp>
      <p:sp>
        <p:nvSpPr>
          <p:cNvPr id="3" name="Content Placeholder 2"/>
          <p:cNvSpPr>
            <a:spLocks noGrp="1"/>
          </p:cNvSpPr>
          <p:nvPr>
            <p:ph idx="1"/>
          </p:nvPr>
        </p:nvSpPr>
        <p:spPr>
          <a:xfrm>
            <a:off x="76200" y="1524000"/>
            <a:ext cx="5943600" cy="5105400"/>
          </a:xfrm>
        </p:spPr>
        <p:txBody>
          <a:bodyPr>
            <a:normAutofit fontScale="92500" lnSpcReduction="20000"/>
          </a:bodyPr>
          <a:lstStyle/>
          <a:p>
            <a:r>
              <a:rPr lang="en-US" dirty="0" smtClean="0"/>
              <a:t>A </a:t>
            </a:r>
            <a:r>
              <a:rPr lang="en-US" dirty="0" smtClean="0"/>
              <a:t>diesel </a:t>
            </a:r>
            <a:r>
              <a:rPr lang="en-US" dirty="0" smtClean="0"/>
              <a:t>engine is an internal </a:t>
            </a:r>
            <a:r>
              <a:rPr lang="en-US" dirty="0" smtClean="0"/>
              <a:t>combustion engine </a:t>
            </a:r>
            <a:r>
              <a:rPr lang="en-US" dirty="0" smtClean="0"/>
              <a:t>that converts </a:t>
            </a:r>
            <a:r>
              <a:rPr lang="en-US" dirty="0" smtClean="0"/>
              <a:t>chemical energy </a:t>
            </a:r>
            <a:r>
              <a:rPr lang="en-US" dirty="0" smtClean="0"/>
              <a:t>(in fuel) to mechanical </a:t>
            </a:r>
            <a:r>
              <a:rPr lang="en-US" dirty="0" smtClean="0"/>
              <a:t>energy that moves </a:t>
            </a:r>
            <a:r>
              <a:rPr lang="en-US" dirty="0" smtClean="0"/>
              <a:t>pistons up </a:t>
            </a:r>
            <a:r>
              <a:rPr lang="en-US" dirty="0" smtClean="0"/>
              <a:t>and down inside enclosed </a:t>
            </a:r>
            <a:r>
              <a:rPr lang="en-US" dirty="0" smtClean="0"/>
              <a:t>spaces called </a:t>
            </a:r>
            <a:r>
              <a:rPr lang="en-US" dirty="0" smtClean="0"/>
              <a:t>cylinders</a:t>
            </a:r>
            <a:r>
              <a:rPr lang="en-US" dirty="0" smtClean="0"/>
              <a:t>.</a:t>
            </a:r>
            <a:br>
              <a:rPr lang="en-US" dirty="0" smtClean="0"/>
            </a:br>
            <a:endParaRPr lang="en-US" dirty="0" smtClean="0"/>
          </a:p>
          <a:p>
            <a:r>
              <a:rPr lang="en-US" dirty="0" smtClean="0"/>
              <a:t>The pistons </a:t>
            </a:r>
            <a:r>
              <a:rPr lang="en-US" dirty="0" smtClean="0"/>
              <a:t>are connected </a:t>
            </a:r>
            <a:r>
              <a:rPr lang="en-US" dirty="0" smtClean="0"/>
              <a:t>to the engine’s </a:t>
            </a:r>
            <a:r>
              <a:rPr lang="en-US" dirty="0" smtClean="0"/>
              <a:t>crankshaft, which </a:t>
            </a:r>
            <a:r>
              <a:rPr lang="en-US" dirty="0" smtClean="0"/>
              <a:t>changes their linear </a:t>
            </a:r>
            <a:r>
              <a:rPr lang="en-US" dirty="0" smtClean="0"/>
              <a:t>motion into </a:t>
            </a:r>
            <a:r>
              <a:rPr lang="en-US" dirty="0" smtClean="0"/>
              <a:t>the rotary motion needed </a:t>
            </a:r>
            <a:r>
              <a:rPr lang="en-US" dirty="0" smtClean="0"/>
              <a:t>to propel </a:t>
            </a:r>
            <a:r>
              <a:rPr lang="en-US" dirty="0" smtClean="0"/>
              <a:t>the vehicle’s wheels</a:t>
            </a:r>
            <a:r>
              <a:rPr lang="en-US" dirty="0" smtClean="0"/>
              <a:t>.</a:t>
            </a:r>
          </a:p>
          <a:p>
            <a:pPr lvl="1"/>
            <a:r>
              <a:rPr lang="en-US" dirty="0" smtClean="0"/>
              <a:t>Source: </a:t>
            </a:r>
            <a:r>
              <a:rPr lang="en-US" dirty="0" smtClean="0">
                <a:hlinkClick r:id="rId2"/>
              </a:rPr>
              <a:t>US Dept of Energy</a:t>
            </a:r>
            <a:endParaRPr lang="en-US" dirty="0" smtClean="0"/>
          </a:p>
          <a:p>
            <a:endParaRPr lang="en-US" dirty="0"/>
          </a:p>
        </p:txBody>
      </p:sp>
      <p:pic>
        <p:nvPicPr>
          <p:cNvPr id="31746" name="Picture 2"/>
          <p:cNvPicPr>
            <a:picLocks noChangeAspect="1" noChangeArrowheads="1"/>
          </p:cNvPicPr>
          <p:nvPr/>
        </p:nvPicPr>
        <p:blipFill>
          <a:blip r:embed="rId3" cstate="print"/>
          <a:srcRect l="63889" t="26667" r="13333" b="15555"/>
          <a:stretch>
            <a:fillRect/>
          </a:stretch>
        </p:blipFill>
        <p:spPr bwMode="auto">
          <a:xfrm>
            <a:off x="6019800" y="1600200"/>
            <a:ext cx="31242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1: Overview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Part 1: Processing the oil</a:t>
            </a:r>
          </a:p>
          <a:p>
            <a:pPr lvl="1"/>
            <a:r>
              <a:rPr lang="en-US" dirty="0" smtClean="0"/>
              <a:t>We </a:t>
            </a:r>
            <a:r>
              <a:rPr lang="en-US" dirty="0" smtClean="0"/>
              <a:t>will add </a:t>
            </a:r>
            <a:r>
              <a:rPr lang="en-US" dirty="0" err="1" smtClean="0"/>
              <a:t>methoxide</a:t>
            </a:r>
            <a:r>
              <a:rPr lang="en-US" dirty="0" smtClean="0"/>
              <a:t> (methanol and potassium </a:t>
            </a:r>
            <a:r>
              <a:rPr lang="en-US" dirty="0" smtClean="0"/>
              <a:t>hydroxide) to oil already heated to 55</a:t>
            </a:r>
            <a:r>
              <a:rPr lang="en-US" baseline="30000" dirty="0" smtClean="0"/>
              <a:t>o </a:t>
            </a:r>
            <a:r>
              <a:rPr lang="en-US" dirty="0" smtClean="0"/>
              <a:t> C.</a:t>
            </a:r>
          </a:p>
          <a:p>
            <a:pPr lvl="2"/>
            <a:r>
              <a:rPr lang="en-US" dirty="0" smtClean="0"/>
              <a:t>KOH is extremely caustic; gloves, aprons, and goggles will be needed at all times.</a:t>
            </a:r>
          </a:p>
          <a:p>
            <a:pPr lvl="3"/>
            <a:r>
              <a:rPr lang="en-US" dirty="0" smtClean="0"/>
              <a:t>If you are missing one or more of these three, the first time is a warning, the second time is removal from the lab (we can’t take that chance).</a:t>
            </a:r>
          </a:p>
          <a:p>
            <a:pPr lvl="1"/>
            <a:r>
              <a:rPr lang="en-US" dirty="0" smtClean="0"/>
              <a:t>The  heated oil and </a:t>
            </a:r>
            <a:r>
              <a:rPr lang="en-US" dirty="0" err="1" smtClean="0"/>
              <a:t>methoxide</a:t>
            </a:r>
            <a:r>
              <a:rPr lang="en-US" dirty="0" smtClean="0"/>
              <a:t> will be stirred (on the </a:t>
            </a:r>
            <a:r>
              <a:rPr lang="en-US" dirty="0" err="1" smtClean="0"/>
              <a:t>mag</a:t>
            </a:r>
            <a:r>
              <a:rPr lang="en-US" dirty="0" smtClean="0"/>
              <a:t> stirrer) and kept warm for 45 minutes. </a:t>
            </a:r>
          </a:p>
          <a:p>
            <a:pPr lvl="1"/>
            <a:r>
              <a:rPr lang="en-US" dirty="0" smtClean="0"/>
              <a:t>At the end of class, the heaters will be turned off and the mixture will be allowed to settle for 24 hours.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1: Overview </a:t>
            </a:r>
            <a:endParaRPr lang="en-US" dirty="0"/>
          </a:p>
        </p:txBody>
      </p:sp>
      <p:sp>
        <p:nvSpPr>
          <p:cNvPr id="3" name="Content Placeholder 2"/>
          <p:cNvSpPr>
            <a:spLocks noGrp="1"/>
          </p:cNvSpPr>
          <p:nvPr>
            <p:ph idx="1"/>
          </p:nvPr>
        </p:nvSpPr>
        <p:spPr/>
        <p:txBody>
          <a:bodyPr/>
          <a:lstStyle/>
          <a:p>
            <a:r>
              <a:rPr lang="en-US" dirty="0" smtClean="0"/>
              <a:t>Part 2: Separating and washing the biodiesel</a:t>
            </a:r>
          </a:p>
          <a:p>
            <a:pPr lvl="1"/>
            <a:r>
              <a:rPr lang="en-US" dirty="0" smtClean="0"/>
              <a:t>After the solution has completely cooled and settled, you should notice a </a:t>
            </a:r>
            <a:r>
              <a:rPr lang="en-US" dirty="0" err="1" smtClean="0"/>
              <a:t>clearish</a:t>
            </a:r>
            <a:r>
              <a:rPr lang="en-US" dirty="0" smtClean="0"/>
              <a:t> yellow fluid on top of a brownish layer of </a:t>
            </a:r>
            <a:r>
              <a:rPr lang="en-US" dirty="0" err="1" smtClean="0"/>
              <a:t>glycerine</a:t>
            </a:r>
            <a:r>
              <a:rPr lang="en-US" dirty="0" smtClean="0"/>
              <a:t>. </a:t>
            </a:r>
          </a:p>
          <a:p>
            <a:pPr lvl="1"/>
            <a:r>
              <a:rPr lang="en-US" dirty="0" smtClean="0"/>
              <a:t>This entire fluid will be poured into a </a:t>
            </a:r>
            <a:r>
              <a:rPr lang="en-US" dirty="0" err="1" smtClean="0"/>
              <a:t>separatory</a:t>
            </a:r>
            <a:r>
              <a:rPr lang="en-US" dirty="0" smtClean="0"/>
              <a:t> funnel.  </a:t>
            </a:r>
          </a:p>
          <a:p>
            <a:pPr lvl="1"/>
            <a:r>
              <a:rPr lang="en-US" dirty="0" smtClean="0"/>
              <a:t>The </a:t>
            </a:r>
            <a:r>
              <a:rPr lang="en-US" dirty="0" err="1" smtClean="0"/>
              <a:t>glycerine</a:t>
            </a:r>
            <a:r>
              <a:rPr lang="en-US" dirty="0" smtClean="0"/>
              <a:t> will be allowed to settle to the bottom; turning the knob will allow the </a:t>
            </a:r>
            <a:r>
              <a:rPr lang="en-US" dirty="0" err="1" smtClean="0"/>
              <a:t>glycerine</a:t>
            </a:r>
            <a:r>
              <a:rPr lang="en-US" dirty="0" smtClean="0"/>
              <a:t> to flow into your waste jar.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1: Overview </a:t>
            </a:r>
            <a:endParaRPr lang="en-US" dirty="0"/>
          </a:p>
        </p:txBody>
      </p:sp>
      <p:sp>
        <p:nvSpPr>
          <p:cNvPr id="3" name="Content Placeholder 2"/>
          <p:cNvSpPr>
            <a:spLocks noGrp="1"/>
          </p:cNvSpPr>
          <p:nvPr>
            <p:ph idx="1"/>
          </p:nvPr>
        </p:nvSpPr>
        <p:spPr/>
        <p:txBody>
          <a:bodyPr>
            <a:normAutofit lnSpcReduction="10000"/>
          </a:bodyPr>
          <a:lstStyle/>
          <a:p>
            <a:r>
              <a:rPr lang="en-US" dirty="0" smtClean="0"/>
              <a:t>Part 2: Separating and washing the biodiesel (cont)</a:t>
            </a:r>
          </a:p>
          <a:p>
            <a:pPr lvl="1"/>
            <a:r>
              <a:rPr lang="en-US" dirty="0" smtClean="0"/>
              <a:t>After we remove all of the </a:t>
            </a:r>
            <a:r>
              <a:rPr lang="en-US" dirty="0" err="1" smtClean="0"/>
              <a:t>glycerine</a:t>
            </a:r>
            <a:r>
              <a:rPr lang="en-US" dirty="0" smtClean="0"/>
              <a:t>, we will add 50-100 ml of water to wash out any impurities.</a:t>
            </a:r>
          </a:p>
          <a:p>
            <a:pPr lvl="2"/>
            <a:r>
              <a:rPr lang="en-US" dirty="0" smtClean="0"/>
              <a:t>The water absorbs leftover </a:t>
            </a:r>
            <a:r>
              <a:rPr lang="en-US" dirty="0" err="1" smtClean="0"/>
              <a:t>glycerine</a:t>
            </a:r>
            <a:r>
              <a:rPr lang="en-US" dirty="0" smtClean="0"/>
              <a:t>, KOH, and methanol. </a:t>
            </a:r>
          </a:p>
          <a:p>
            <a:pPr lvl="1"/>
            <a:r>
              <a:rPr lang="en-US" dirty="0" smtClean="0"/>
              <a:t>The water will sink to the bottom and can be removed by turning the sep. funnel knob.</a:t>
            </a:r>
          </a:p>
          <a:p>
            <a:pPr lvl="1"/>
            <a:r>
              <a:rPr lang="en-US" dirty="0" smtClean="0"/>
              <a:t>This usually must be repeated two more times. </a:t>
            </a:r>
          </a:p>
          <a:p>
            <a:pPr lvl="1"/>
            <a:r>
              <a:rPr lang="en-US" dirty="0" smtClean="0"/>
              <a:t>You can stop when the pH of your wash water is 7</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1: Overview </a:t>
            </a:r>
            <a:endParaRPr lang="en-US" dirty="0"/>
          </a:p>
        </p:txBody>
      </p:sp>
      <p:sp>
        <p:nvSpPr>
          <p:cNvPr id="3" name="Content Placeholder 2"/>
          <p:cNvSpPr>
            <a:spLocks noGrp="1"/>
          </p:cNvSpPr>
          <p:nvPr>
            <p:ph idx="1"/>
          </p:nvPr>
        </p:nvSpPr>
        <p:spPr/>
        <p:txBody>
          <a:bodyPr>
            <a:normAutofit/>
          </a:bodyPr>
          <a:lstStyle/>
          <a:p>
            <a:r>
              <a:rPr lang="en-US" dirty="0" smtClean="0"/>
              <a:t>Part 3: Drying (24-48  hrs)</a:t>
            </a:r>
          </a:p>
          <a:p>
            <a:pPr lvl="1"/>
            <a:r>
              <a:rPr lang="en-US" dirty="0" smtClean="0"/>
              <a:t>We will allow the biodiesel to stand for 24 hours after the final wash so that excess water can evaporate or settle to the bottom (where it can be drained).  </a:t>
            </a:r>
          </a:p>
          <a:p>
            <a:pPr lvl="1"/>
            <a:r>
              <a:rPr lang="en-US" dirty="0" smtClean="0"/>
              <a:t>The finished product will be stored in glass mason jars for later testing.  </a:t>
            </a:r>
          </a:p>
          <a:p>
            <a:pPr lvl="2"/>
            <a:r>
              <a:rPr lang="en-US" dirty="0" smtClean="0"/>
              <a:t>We NEVER want to use plastic to store biodiesel!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2: Biodiesel from WVO</a:t>
            </a:r>
            <a:endParaRPr lang="en-US" dirty="0"/>
          </a:p>
        </p:txBody>
      </p:sp>
      <p:sp>
        <p:nvSpPr>
          <p:cNvPr id="3" name="Content Placeholder 2"/>
          <p:cNvSpPr>
            <a:spLocks noGrp="1"/>
          </p:cNvSpPr>
          <p:nvPr>
            <p:ph idx="1"/>
          </p:nvPr>
        </p:nvSpPr>
        <p:spPr/>
        <p:txBody>
          <a:bodyPr/>
          <a:lstStyle/>
          <a:p>
            <a:r>
              <a:rPr lang="en-US" dirty="0" smtClean="0"/>
              <a:t>During week two, we will make biodiesel from Waste Vegetable Oil</a:t>
            </a:r>
          </a:p>
          <a:p>
            <a:r>
              <a:rPr lang="en-US" dirty="0" smtClean="0"/>
              <a:t>This is more challenging because we will have to calculate how much KOH is needed to completely react all of the Free Fatty Acids (FFAs) created by the use of the </a:t>
            </a:r>
            <a:r>
              <a:rPr lang="en-US" dirty="0" err="1" smtClean="0"/>
              <a:t>veg</a:t>
            </a:r>
            <a:r>
              <a:rPr lang="en-US" dirty="0" smtClean="0"/>
              <a:t> oil</a:t>
            </a:r>
          </a:p>
          <a:p>
            <a:r>
              <a:rPr lang="en-US" dirty="0" smtClean="0"/>
              <a:t>This will be done via titration (drop by drop addition of a chemical until a color change is detected).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Note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Biodiesel production can be very dangerous!  </a:t>
            </a:r>
            <a:br>
              <a:rPr lang="en-US" dirty="0" smtClean="0"/>
            </a:br>
            <a:endParaRPr lang="en-US" dirty="0" smtClean="0"/>
          </a:p>
          <a:p>
            <a:r>
              <a:rPr lang="en-US" dirty="0" smtClean="0"/>
              <a:t>You are working with an explosive, combustible substance made with highly corrosive and toxic chemicals.  </a:t>
            </a:r>
          </a:p>
          <a:p>
            <a:pPr lvl="1"/>
            <a:r>
              <a:rPr lang="en-US" dirty="0" smtClean="0"/>
              <a:t>While biodiesel is generally non-toxic, the substances that are use to make it are not!</a:t>
            </a:r>
            <a:br>
              <a:rPr lang="en-US" dirty="0" smtClean="0"/>
            </a:br>
            <a:endParaRPr lang="en-US" dirty="0" smtClean="0"/>
          </a:p>
          <a:p>
            <a:r>
              <a:rPr lang="en-US" b="1" dirty="0" smtClean="0"/>
              <a:t>ONLY PRODUCE BIODIESEL UNDER THE DIRECT SUPERVISION OF YOUR INSTRUCTOR IN A CONTROLLED LAB SETTING!!!!!!!</a:t>
            </a:r>
            <a:r>
              <a:rPr lang="en-US" dirty="0" smtClean="0"/>
              <a:t/>
            </a:r>
            <a:br>
              <a:rPr lang="en-US" dirty="0" smtClean="0"/>
            </a:br>
            <a:endParaRPr lang="en-US" dirty="0" smtClean="0"/>
          </a:p>
          <a:p>
            <a:r>
              <a:rPr lang="en-US" dirty="0" smtClean="0"/>
              <a:t>DO NOT use online labs involving plastics (e.g. Coke Bottle Biodiesel) – biodiesel can react harmfully with plastics and harm or kill you!</a:t>
            </a:r>
            <a:endParaRPr lang="en-US" dirty="0"/>
          </a:p>
        </p:txBody>
      </p:sp>
      <p:pic>
        <p:nvPicPr>
          <p:cNvPr id="30722" name="Picture 2"/>
          <p:cNvPicPr>
            <a:picLocks noChangeAspect="1" noChangeArrowheads="1"/>
          </p:cNvPicPr>
          <p:nvPr/>
        </p:nvPicPr>
        <p:blipFill>
          <a:blip r:embed="rId2" cstate="print"/>
          <a:srcRect l="17222" t="49778" r="41667" b="9333"/>
          <a:stretch>
            <a:fillRect/>
          </a:stretch>
        </p:blipFill>
        <p:spPr bwMode="auto">
          <a:xfrm>
            <a:off x="440635" y="1447800"/>
            <a:ext cx="8703365" cy="541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marinediesels.info/animations/2stroke_animation.gif"/>
          <p:cNvPicPr>
            <a:picLocks noChangeAspect="1" noChangeArrowheads="1" noCrop="1"/>
          </p:cNvPicPr>
          <p:nvPr/>
        </p:nvPicPr>
        <p:blipFill>
          <a:blip r:embed="rId2" cstate="print"/>
          <a:srcRect/>
          <a:stretch>
            <a:fillRect/>
          </a:stretch>
        </p:blipFill>
        <p:spPr bwMode="auto">
          <a:xfrm>
            <a:off x="7010400" y="2133600"/>
            <a:ext cx="2133600" cy="4112342"/>
          </a:xfrm>
          <a:prstGeom prst="rect">
            <a:avLst/>
          </a:prstGeom>
          <a:noFill/>
        </p:spPr>
      </p:pic>
      <p:sp>
        <p:nvSpPr>
          <p:cNvPr id="2" name="Title 1"/>
          <p:cNvSpPr>
            <a:spLocks noGrp="1"/>
          </p:cNvSpPr>
          <p:nvPr>
            <p:ph type="title"/>
          </p:nvPr>
        </p:nvSpPr>
        <p:spPr/>
        <p:txBody>
          <a:bodyPr/>
          <a:lstStyle/>
          <a:p>
            <a:r>
              <a:rPr lang="en-US" dirty="0" smtClean="0"/>
              <a:t>Diesel vs. Gas Engines</a:t>
            </a:r>
            <a:endParaRPr lang="en-US" dirty="0"/>
          </a:p>
        </p:txBody>
      </p:sp>
      <p:sp>
        <p:nvSpPr>
          <p:cNvPr id="3" name="Content Placeholder 2"/>
          <p:cNvSpPr>
            <a:spLocks noGrp="1"/>
          </p:cNvSpPr>
          <p:nvPr>
            <p:ph idx="1"/>
          </p:nvPr>
        </p:nvSpPr>
        <p:spPr>
          <a:xfrm>
            <a:off x="152400" y="1828800"/>
            <a:ext cx="6781800" cy="4625609"/>
          </a:xfrm>
        </p:spPr>
        <p:txBody>
          <a:bodyPr>
            <a:normAutofit fontScale="77500" lnSpcReduction="20000"/>
          </a:bodyPr>
          <a:lstStyle/>
          <a:p>
            <a:r>
              <a:rPr lang="en-US" dirty="0" smtClean="0"/>
              <a:t>With </a:t>
            </a:r>
            <a:r>
              <a:rPr lang="en-US" dirty="0" smtClean="0"/>
              <a:t>both gasoline </a:t>
            </a:r>
            <a:r>
              <a:rPr lang="en-US" dirty="0" smtClean="0"/>
              <a:t>and diesel engines, energy </a:t>
            </a:r>
            <a:r>
              <a:rPr lang="en-US" dirty="0" smtClean="0"/>
              <a:t>is released </a:t>
            </a:r>
            <a:r>
              <a:rPr lang="en-US" dirty="0" smtClean="0"/>
              <a:t>in a series of small </a:t>
            </a:r>
            <a:r>
              <a:rPr lang="en-US" dirty="0" smtClean="0"/>
              <a:t>explosions (combustion</a:t>
            </a:r>
            <a:r>
              <a:rPr lang="en-US" dirty="0" smtClean="0"/>
              <a:t>) as fuel reacts </a:t>
            </a:r>
            <a:r>
              <a:rPr lang="en-US" dirty="0" smtClean="0"/>
              <a:t>chemically with </a:t>
            </a:r>
            <a:r>
              <a:rPr lang="en-US" dirty="0" smtClean="0"/>
              <a:t>oxygen from the air. </a:t>
            </a:r>
            <a:endParaRPr lang="en-US" dirty="0" smtClean="0"/>
          </a:p>
          <a:p>
            <a:pPr lvl="1"/>
            <a:r>
              <a:rPr lang="en-US" dirty="0" smtClean="0"/>
              <a:t>These explosions push the pistons down, turning the crankshaft.</a:t>
            </a:r>
            <a:br>
              <a:rPr lang="en-US" dirty="0" smtClean="0"/>
            </a:br>
            <a:endParaRPr lang="en-US" dirty="0" smtClean="0"/>
          </a:p>
          <a:p>
            <a:r>
              <a:rPr lang="en-US" dirty="0" smtClean="0"/>
              <a:t>Diesels differ from </a:t>
            </a:r>
            <a:r>
              <a:rPr lang="en-US" dirty="0" smtClean="0"/>
              <a:t>gasoline engines primarily in </a:t>
            </a:r>
            <a:r>
              <a:rPr lang="en-US" dirty="0" smtClean="0"/>
              <a:t>the way </a:t>
            </a:r>
            <a:r>
              <a:rPr lang="en-US" dirty="0" smtClean="0"/>
              <a:t>the explosions occur. </a:t>
            </a:r>
          </a:p>
          <a:p>
            <a:pPr lvl="1"/>
            <a:r>
              <a:rPr lang="en-US" dirty="0" smtClean="0"/>
              <a:t>Gasoline engines </a:t>
            </a:r>
            <a:r>
              <a:rPr lang="en-US" dirty="0" smtClean="0"/>
              <a:t>start the explosions </a:t>
            </a:r>
            <a:r>
              <a:rPr lang="en-US" dirty="0" smtClean="0"/>
              <a:t>with sparks </a:t>
            </a:r>
            <a:r>
              <a:rPr lang="en-US" dirty="0" smtClean="0"/>
              <a:t>from spark </a:t>
            </a:r>
            <a:r>
              <a:rPr lang="en-US" dirty="0" smtClean="0"/>
              <a:t>plugs</a:t>
            </a:r>
          </a:p>
          <a:p>
            <a:pPr lvl="1"/>
            <a:r>
              <a:rPr lang="en-US" dirty="0" smtClean="0"/>
              <a:t>In diesel </a:t>
            </a:r>
            <a:r>
              <a:rPr lang="en-US" dirty="0" smtClean="0"/>
              <a:t>engines, fuel ignites on its </a:t>
            </a:r>
            <a:r>
              <a:rPr lang="en-US" dirty="0" smtClean="0"/>
              <a:t>own</a:t>
            </a:r>
            <a:r>
              <a:rPr lang="en-US" dirty="0" smtClean="0"/>
              <a:t> </a:t>
            </a:r>
            <a:r>
              <a:rPr lang="en-US" dirty="0" smtClean="0"/>
              <a:t>due to compression</a:t>
            </a:r>
          </a:p>
          <a:p>
            <a:pPr lvl="2"/>
            <a:r>
              <a:rPr lang="en-US" dirty="0" smtClean="0"/>
              <a:t>Source: </a:t>
            </a:r>
            <a:r>
              <a:rPr lang="en-US" dirty="0" smtClean="0">
                <a:hlinkClick r:id="rId3"/>
              </a:rPr>
              <a:t>US Dept of Energy</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gylstorff.com/images/diesel.gif"/>
          <p:cNvPicPr>
            <a:picLocks noChangeAspect="1" noChangeArrowheads="1" noCrop="1"/>
          </p:cNvPicPr>
          <p:nvPr/>
        </p:nvPicPr>
        <p:blipFill>
          <a:blip r:embed="rId2" cstate="print"/>
          <a:srcRect/>
          <a:stretch>
            <a:fillRect/>
          </a:stretch>
        </p:blipFill>
        <p:spPr bwMode="auto">
          <a:xfrm>
            <a:off x="5638800" y="1752600"/>
            <a:ext cx="3143250" cy="4667251"/>
          </a:xfrm>
          <a:prstGeom prst="rect">
            <a:avLst/>
          </a:prstGeom>
          <a:noFill/>
        </p:spPr>
      </p:pic>
      <p:sp>
        <p:nvSpPr>
          <p:cNvPr id="2" name="Title 1"/>
          <p:cNvSpPr>
            <a:spLocks noGrp="1"/>
          </p:cNvSpPr>
          <p:nvPr>
            <p:ph type="title"/>
          </p:nvPr>
        </p:nvSpPr>
        <p:spPr/>
        <p:txBody>
          <a:bodyPr/>
          <a:lstStyle/>
          <a:p>
            <a:r>
              <a:rPr lang="en-US" dirty="0" smtClean="0"/>
              <a:t>Why Diesel Engines are Efficient</a:t>
            </a:r>
            <a:endParaRPr lang="en-US" dirty="0"/>
          </a:p>
        </p:txBody>
      </p:sp>
      <p:sp>
        <p:nvSpPr>
          <p:cNvPr id="3" name="Content Placeholder 2"/>
          <p:cNvSpPr>
            <a:spLocks noGrp="1"/>
          </p:cNvSpPr>
          <p:nvPr>
            <p:ph idx="1"/>
          </p:nvPr>
        </p:nvSpPr>
        <p:spPr>
          <a:xfrm>
            <a:off x="0" y="1752600"/>
            <a:ext cx="5486400" cy="4778009"/>
          </a:xfrm>
        </p:spPr>
        <p:txBody>
          <a:bodyPr>
            <a:normAutofit fontScale="70000" lnSpcReduction="20000"/>
          </a:bodyPr>
          <a:lstStyle/>
          <a:p>
            <a:r>
              <a:rPr lang="en-US" dirty="0" smtClean="0"/>
              <a:t>Air heats up when it’s compressed</a:t>
            </a:r>
            <a:r>
              <a:rPr lang="en-US" dirty="0" smtClean="0"/>
              <a:t>.  Fuel ignites w/o a spark if the air is heated to the combustion temperature. </a:t>
            </a:r>
            <a:br>
              <a:rPr lang="en-US" dirty="0" smtClean="0"/>
            </a:br>
            <a:endParaRPr lang="en-US" dirty="0" smtClean="0"/>
          </a:p>
          <a:p>
            <a:r>
              <a:rPr lang="en-US" dirty="0" smtClean="0"/>
              <a:t>This fact led German engineer </a:t>
            </a:r>
            <a:r>
              <a:rPr lang="en-US" dirty="0" smtClean="0"/>
              <a:t>Rudolf Diesel </a:t>
            </a:r>
            <a:r>
              <a:rPr lang="en-US" dirty="0" smtClean="0"/>
              <a:t>to theorize that fuel could </a:t>
            </a:r>
            <a:r>
              <a:rPr lang="en-US" dirty="0" smtClean="0"/>
              <a:t>be made </a:t>
            </a:r>
            <a:r>
              <a:rPr lang="en-US" dirty="0" smtClean="0"/>
              <a:t>to ignite spontaneously if the </a:t>
            </a:r>
            <a:r>
              <a:rPr lang="en-US" dirty="0" smtClean="0"/>
              <a:t>air inside </a:t>
            </a:r>
            <a:r>
              <a:rPr lang="en-US" dirty="0" smtClean="0"/>
              <a:t>an engine’s </a:t>
            </a:r>
            <a:r>
              <a:rPr lang="en-US" dirty="0" smtClean="0"/>
              <a:t>cylinders became </a:t>
            </a:r>
            <a:r>
              <a:rPr lang="en-US" dirty="0" smtClean="0"/>
              <a:t>hot enough </a:t>
            </a:r>
            <a:r>
              <a:rPr lang="en-US" dirty="0" smtClean="0"/>
              <a:t>through compression.</a:t>
            </a:r>
            <a:br>
              <a:rPr lang="en-US" dirty="0" smtClean="0"/>
            </a:br>
            <a:endParaRPr lang="en-US" dirty="0" smtClean="0"/>
          </a:p>
          <a:p>
            <a:r>
              <a:rPr lang="en-US" dirty="0" smtClean="0"/>
              <a:t>Diesel engines are very efficient - a </a:t>
            </a:r>
            <a:r>
              <a:rPr lang="en-US" dirty="0" smtClean="0"/>
              <a:t>fuel that has high </a:t>
            </a:r>
            <a:r>
              <a:rPr lang="en-US" dirty="0" smtClean="0"/>
              <a:t>energy </a:t>
            </a:r>
            <a:r>
              <a:rPr lang="it-IT" dirty="0" smtClean="0"/>
              <a:t>content </a:t>
            </a:r>
            <a:r>
              <a:rPr lang="it-IT" dirty="0" smtClean="0"/>
              <a:t>per gallon, like </a:t>
            </a:r>
            <a:r>
              <a:rPr lang="it-IT" dirty="0" smtClean="0"/>
              <a:t>diesel </a:t>
            </a:r>
            <a:r>
              <a:rPr lang="en-US" dirty="0" smtClean="0"/>
              <a:t>fuel, reacts with compressed oxygen to produce a more potent explosion.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Diesel Engine Performance</a:t>
            </a:r>
            <a:endParaRPr lang="en-US" dirty="0"/>
          </a:p>
        </p:txBody>
      </p:sp>
      <p:sp>
        <p:nvSpPr>
          <p:cNvPr id="3" name="Content Placeholder 2"/>
          <p:cNvSpPr>
            <a:spLocks noGrp="1"/>
          </p:cNvSpPr>
          <p:nvPr>
            <p:ph idx="1"/>
          </p:nvPr>
        </p:nvSpPr>
        <p:spPr/>
        <p:txBody>
          <a:bodyPr/>
          <a:lstStyle/>
          <a:p>
            <a:r>
              <a:rPr lang="en-US" dirty="0" smtClean="0"/>
              <a:t>Diesels are workhorse engines. </a:t>
            </a:r>
          </a:p>
          <a:p>
            <a:pPr lvl="1"/>
            <a:r>
              <a:rPr lang="en-US" dirty="0" smtClean="0"/>
              <a:t>That’s why you find them powering heavy-duty trucks, buses, tractors, and </a:t>
            </a:r>
            <a:r>
              <a:rPr lang="en-US" dirty="0" smtClean="0"/>
              <a:t>trains</a:t>
            </a:r>
            <a:br>
              <a:rPr lang="en-US" dirty="0" smtClean="0"/>
            </a:br>
            <a:endParaRPr lang="en-US" dirty="0" smtClean="0"/>
          </a:p>
          <a:p>
            <a:pPr marL="438912" lvl="1" indent="-320040">
              <a:spcBef>
                <a:spcPts val="0"/>
              </a:spcBef>
              <a:buClr>
                <a:schemeClr val="accent1"/>
              </a:buClr>
              <a:buSzPct val="80000"/>
              <a:buFont typeface="Wingdings 2"/>
              <a:buChar char=""/>
            </a:pPr>
            <a:r>
              <a:rPr lang="en-US" u="sng" dirty="0" smtClean="0"/>
              <a:t>The efficiency of a diesel engine comes from compressing the air to raise the temperature, which also increases the concentration </a:t>
            </a:r>
            <a:r>
              <a:rPr lang="en-US" u="sng" dirty="0" smtClean="0"/>
              <a:t>and availability of </a:t>
            </a:r>
            <a:r>
              <a:rPr lang="en-US" u="sng" dirty="0" smtClean="0"/>
              <a:t>fuel-burning oxygen. </a:t>
            </a:r>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history lesson.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engine </a:t>
            </a:r>
            <a:r>
              <a:rPr lang="en-US" dirty="0" smtClean="0"/>
              <a:t>that </a:t>
            </a:r>
            <a:r>
              <a:rPr lang="en-US" dirty="0" smtClean="0"/>
              <a:t>Rudolph Diesel demonstrated </a:t>
            </a:r>
            <a:r>
              <a:rPr lang="en-US" dirty="0" smtClean="0"/>
              <a:t>at </a:t>
            </a:r>
            <a:r>
              <a:rPr lang="en-US" dirty="0" smtClean="0"/>
              <a:t>the World </a:t>
            </a:r>
            <a:r>
              <a:rPr lang="en-US" dirty="0" smtClean="0"/>
              <a:t>Exhibition in Paris in 1900 </a:t>
            </a:r>
            <a:r>
              <a:rPr lang="en-US" dirty="0" smtClean="0"/>
              <a:t>ran on </a:t>
            </a:r>
            <a:r>
              <a:rPr lang="en-US" dirty="0" smtClean="0"/>
              <a:t>oil extracted from peanuts</a:t>
            </a:r>
            <a:r>
              <a:rPr lang="en-US" dirty="0" smtClean="0"/>
              <a:t>.</a:t>
            </a:r>
          </a:p>
          <a:p>
            <a:pPr lvl="1"/>
            <a:r>
              <a:rPr lang="en-US" dirty="0" smtClean="0"/>
              <a:t>The first diesel engine ran on biodiesel</a:t>
            </a:r>
            <a:r>
              <a:rPr lang="en-US" dirty="0" smtClean="0"/>
              <a:t>!</a:t>
            </a:r>
            <a:br>
              <a:rPr lang="en-US" dirty="0" smtClean="0"/>
            </a:br>
            <a:endParaRPr lang="en-US" dirty="0" smtClean="0"/>
          </a:p>
          <a:p>
            <a:r>
              <a:rPr lang="en-US" dirty="0" smtClean="0"/>
              <a:t>Diesel eventually switched to petroleum diesel fuel due to the fact that it was a cheap byproduct of kerosene production</a:t>
            </a:r>
          </a:p>
          <a:p>
            <a:endParaRPr lang="en-US" dirty="0" smtClean="0"/>
          </a:p>
          <a:p>
            <a:r>
              <a:rPr lang="en-US" dirty="0" smtClean="0"/>
              <a:t>With a greater understanding of the disadvantages of petroleum usage, biodiesel is again gaining attention.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t>What is Biodiesel</a:t>
            </a:r>
          </a:p>
        </p:txBody>
      </p:sp>
      <p:sp>
        <p:nvSpPr>
          <p:cNvPr id="3075" name="Rectangle 3"/>
          <p:cNvSpPr>
            <a:spLocks noGrp="1" noChangeArrowheads="1"/>
          </p:cNvSpPr>
          <p:nvPr>
            <p:ph type="body" idx="1"/>
          </p:nvPr>
        </p:nvSpPr>
        <p:spPr>
          <a:xfrm>
            <a:off x="457200" y="1851391"/>
            <a:ext cx="8229600" cy="4625609"/>
          </a:xfrm>
        </p:spPr>
        <p:txBody>
          <a:bodyPr>
            <a:normAutofit/>
          </a:bodyPr>
          <a:lstStyle/>
          <a:p>
            <a:pPr eaLnBrk="1" hangingPunct="1"/>
            <a:r>
              <a:rPr lang="en-US" dirty="0" smtClean="0"/>
              <a:t>Biodiesel is a </a:t>
            </a:r>
            <a:r>
              <a:rPr lang="en-US" dirty="0" smtClean="0"/>
              <a:t>fuel made by </a:t>
            </a:r>
            <a:r>
              <a:rPr lang="en-US" dirty="0" smtClean="0"/>
              <a:t>reacting a plant oil or animal fat with an </a:t>
            </a:r>
            <a:r>
              <a:rPr lang="en-US" dirty="0" smtClean="0"/>
              <a:t>alcohol (e.g. methanol).</a:t>
            </a:r>
            <a:br>
              <a:rPr lang="en-US" dirty="0" smtClean="0"/>
            </a:br>
            <a:endParaRPr lang="en-US" dirty="0" smtClean="0"/>
          </a:p>
          <a:p>
            <a:pPr eaLnBrk="1" hangingPunct="1"/>
            <a:r>
              <a:rPr lang="en-US" dirty="0" smtClean="0"/>
              <a:t>This </a:t>
            </a:r>
            <a:r>
              <a:rPr lang="en-US" dirty="0" smtClean="0"/>
              <a:t>reaction is called </a:t>
            </a:r>
            <a:r>
              <a:rPr lang="en-US" i="1" dirty="0" smtClean="0"/>
              <a:t>transesterification </a:t>
            </a:r>
            <a:endParaRPr lang="en-US" dirty="0" smtClean="0"/>
          </a:p>
          <a:p>
            <a:pPr lvl="2"/>
            <a:r>
              <a:rPr lang="en-US" i="1" u="sng" dirty="0" smtClean="0"/>
              <a:t>Transesterification</a:t>
            </a:r>
            <a:r>
              <a:rPr lang="en-US" i="1" dirty="0" smtClean="0"/>
              <a:t>: a chemical reaction in which the carbon groups of  an alcohol are swapped for the carbon groups of an ester (such as plant oil or animal fat).</a:t>
            </a:r>
            <a:endParaRPr lang="en-US" dirty="0" smtClean="0"/>
          </a:p>
          <a:p>
            <a:pPr eaLnBrk="1" hangingPunct="1"/>
            <a:r>
              <a:rPr lang="en-US" dirty="0" smtClean="0"/>
              <a:t>Alcohol + Oil             	glycerin &amp; biodiesel</a:t>
            </a:r>
          </a:p>
          <a:p>
            <a:pPr eaLnBrk="1" hangingPunct="1"/>
            <a:endParaRPr lang="en-US" dirty="0" smtClean="0"/>
          </a:p>
          <a:p>
            <a:pPr lvl="4"/>
            <a:r>
              <a:rPr lang="en-US" dirty="0" smtClean="0">
                <a:hlinkClick r:id="rId3" action="ppaction://hlinkpres?slideindex=1&amp;slidetitle="/>
              </a:rPr>
              <a:t>Source: Univ. of Montana</a:t>
            </a:r>
            <a:endParaRPr lang="en-US" dirty="0" smtClean="0"/>
          </a:p>
        </p:txBody>
      </p:sp>
      <p:sp>
        <p:nvSpPr>
          <p:cNvPr id="3076" name="AutoShape 4"/>
          <p:cNvSpPr>
            <a:spLocks noChangeArrowheads="1"/>
          </p:cNvSpPr>
          <p:nvPr/>
        </p:nvSpPr>
        <p:spPr bwMode="auto">
          <a:xfrm>
            <a:off x="3124200" y="5181600"/>
            <a:ext cx="914400" cy="457200"/>
          </a:xfrm>
          <a:prstGeom prst="rightArrow">
            <a:avLst>
              <a:gd name="adj1" fmla="val 50000"/>
              <a:gd name="adj2" fmla="val 66667"/>
            </a:avLst>
          </a:prstGeom>
          <a:noFill/>
          <a:ln w="9525">
            <a:solidFill>
              <a:schemeClr val="tx1"/>
            </a:solidFill>
            <a:miter lim="800000"/>
            <a:headEnd/>
            <a:tailEnd/>
          </a:ln>
        </p:spPr>
        <p:txBody>
          <a:bodyPr wrap="none" anchor="ctr"/>
          <a:lstStyle/>
          <a:p>
            <a:endParaRPr lang="en-US"/>
          </a:p>
        </p:txBody>
      </p:sp>
      <p:sp>
        <p:nvSpPr>
          <p:cNvPr id="3077" name="Text Box 5"/>
          <p:cNvSpPr txBox="1">
            <a:spLocks noChangeArrowheads="1"/>
          </p:cNvSpPr>
          <p:nvPr/>
        </p:nvSpPr>
        <p:spPr bwMode="auto">
          <a:xfrm>
            <a:off x="3048000" y="5300990"/>
            <a:ext cx="1066800" cy="261610"/>
          </a:xfrm>
          <a:prstGeom prst="rect">
            <a:avLst/>
          </a:prstGeom>
          <a:noFill/>
          <a:ln w="9525">
            <a:noFill/>
            <a:miter lim="800000"/>
            <a:headEnd/>
            <a:tailEnd/>
          </a:ln>
        </p:spPr>
        <p:txBody>
          <a:bodyPr wrap="square">
            <a:spAutoFit/>
          </a:bodyPr>
          <a:lstStyle/>
          <a:p>
            <a:pPr>
              <a:spcBef>
                <a:spcPct val="50000"/>
              </a:spcBef>
            </a:pPr>
            <a:r>
              <a:rPr lang="en-US" sz="1100" dirty="0"/>
              <a:t>Basic Catalyst </a:t>
            </a:r>
          </a:p>
        </p:txBody>
      </p:sp>
      <p:pic>
        <p:nvPicPr>
          <p:cNvPr id="5124" name="Picture 4" descr="http://upload.wikimedia.org/wikipedia/commons/thumb/7/77/Transesterification.png/500px-Transesterification.png">
            <a:hlinkClick r:id="rId4"/>
          </p:cNvPr>
          <p:cNvPicPr>
            <a:picLocks noChangeAspect="1" noChangeArrowheads="1"/>
          </p:cNvPicPr>
          <p:nvPr/>
        </p:nvPicPr>
        <p:blipFill>
          <a:blip r:embed="rId5" cstate="print"/>
          <a:srcRect/>
          <a:stretch>
            <a:fillRect/>
          </a:stretch>
        </p:blipFill>
        <p:spPr bwMode="auto">
          <a:xfrm>
            <a:off x="1143000" y="5343524"/>
            <a:ext cx="4762500" cy="98107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The Chemistry </a:t>
            </a:r>
            <a:endParaRPr lang="en-US" dirty="0" smtClean="0"/>
          </a:p>
        </p:txBody>
      </p:sp>
      <p:pic>
        <p:nvPicPr>
          <p:cNvPr id="5123" name="Picture 5" descr="reaction"/>
          <p:cNvPicPr>
            <a:picLocks noChangeAspect="1" noChangeArrowheads="1"/>
          </p:cNvPicPr>
          <p:nvPr/>
        </p:nvPicPr>
        <p:blipFill>
          <a:blip r:embed="rId2" cstate="print"/>
          <a:srcRect/>
          <a:stretch>
            <a:fillRect/>
          </a:stretch>
        </p:blipFill>
        <p:spPr bwMode="auto">
          <a:xfrm>
            <a:off x="1524000" y="1371600"/>
            <a:ext cx="55626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Transesterification</a:t>
            </a:r>
            <a:endParaRPr lang="en-US" dirty="0"/>
          </a:p>
        </p:txBody>
      </p:sp>
      <p:sp>
        <p:nvSpPr>
          <p:cNvPr id="5" name="Content Placeholder 4"/>
          <p:cNvSpPr>
            <a:spLocks noGrp="1"/>
          </p:cNvSpPr>
          <p:nvPr>
            <p:ph idx="1"/>
          </p:nvPr>
        </p:nvSpPr>
        <p:spPr>
          <a:xfrm>
            <a:off x="457200" y="1600201"/>
            <a:ext cx="8153400" cy="2971799"/>
          </a:xfrm>
        </p:spPr>
        <p:txBody>
          <a:bodyPr>
            <a:normAutofit fontScale="70000" lnSpcReduction="20000"/>
          </a:bodyPr>
          <a:lstStyle/>
          <a:p>
            <a:r>
              <a:rPr lang="en-US" dirty="0" smtClean="0">
                <a:hlinkClick r:id="rId2"/>
              </a:rPr>
              <a:t>Click here for an animation of transesterification</a:t>
            </a:r>
            <a:r>
              <a:rPr lang="en-US" dirty="0" smtClean="0"/>
              <a:t/>
            </a:r>
            <a:br>
              <a:rPr lang="en-US" dirty="0" smtClean="0"/>
            </a:br>
            <a:endParaRPr lang="en-US" dirty="0" smtClean="0"/>
          </a:p>
          <a:p>
            <a:r>
              <a:rPr lang="en-US" dirty="0" smtClean="0"/>
              <a:t>To oversimplify it, transesterification is a reaction in which the “branching” carbon molecule of an oil or fat is “straightened out” so that it can be more efficiently combusted.</a:t>
            </a:r>
            <a:br>
              <a:rPr lang="en-US" dirty="0" smtClean="0"/>
            </a:br>
            <a:endParaRPr lang="en-US" dirty="0" smtClean="0"/>
          </a:p>
          <a:p>
            <a:r>
              <a:rPr lang="en-US" dirty="0" smtClean="0"/>
              <a:t>We want our oil or fat to go from a tree-like molecule into straight chains of carbon. </a:t>
            </a:r>
          </a:p>
          <a:p>
            <a:pPr lvl="1"/>
            <a:r>
              <a:rPr lang="en-US" dirty="0" smtClean="0"/>
              <a:t>Transesterification accomplishes this task. </a:t>
            </a:r>
          </a:p>
          <a:p>
            <a:endParaRPr lang="en-US" dirty="0"/>
          </a:p>
        </p:txBody>
      </p:sp>
      <p:pic>
        <p:nvPicPr>
          <p:cNvPr id="18436" name="Picture 4" descr="http://econuz.com/files/2009/06/transesterification.png"/>
          <p:cNvPicPr>
            <a:picLocks noChangeAspect="1" noChangeArrowheads="1"/>
          </p:cNvPicPr>
          <p:nvPr/>
        </p:nvPicPr>
        <p:blipFill>
          <a:blip r:embed="rId3" cstate="print"/>
          <a:srcRect/>
          <a:stretch>
            <a:fillRect/>
          </a:stretch>
        </p:blipFill>
        <p:spPr bwMode="auto">
          <a:xfrm>
            <a:off x="1676400" y="4343400"/>
            <a:ext cx="5876925" cy="2247901"/>
          </a:xfrm>
          <a:prstGeom prst="rect">
            <a:avLst/>
          </a:prstGeom>
          <a:ln>
            <a:noFill/>
          </a:ln>
          <a:effectLst>
            <a:outerShdw blurRad="292100" dist="139700" dir="2700000" algn="tl" rotWithShape="0">
              <a:srgbClr val="333333">
                <a:alpha val="65000"/>
              </a:srgbClr>
            </a:outerShdw>
          </a:effectLst>
        </p:spPr>
      </p:pic>
      <p:sp>
        <p:nvSpPr>
          <p:cNvPr id="8" name="Right Arrow 7"/>
          <p:cNvSpPr/>
          <p:nvPr/>
        </p:nvSpPr>
        <p:spPr>
          <a:xfrm>
            <a:off x="152400" y="4724400"/>
            <a:ext cx="16764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From branched…</a:t>
            </a:r>
            <a:endParaRPr lang="en-US" dirty="0"/>
          </a:p>
        </p:txBody>
      </p:sp>
      <p:sp>
        <p:nvSpPr>
          <p:cNvPr id="9" name="Left Arrow 8"/>
          <p:cNvSpPr/>
          <p:nvPr/>
        </p:nvSpPr>
        <p:spPr>
          <a:xfrm>
            <a:off x="7467600" y="4876800"/>
            <a:ext cx="1600200" cy="914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 Straight</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210</TotalTime>
  <Words>943</Words>
  <Application>Microsoft Office PowerPoint</Application>
  <PresentationFormat>On-screen Show (4:3)</PresentationFormat>
  <Paragraphs>159</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Module</vt:lpstr>
      <vt:lpstr>Biodiesel Basics</vt:lpstr>
      <vt:lpstr>A brief engineering lesson. </vt:lpstr>
      <vt:lpstr>Diesel vs. Gas Engines</vt:lpstr>
      <vt:lpstr>Why Diesel Engines are Efficient</vt:lpstr>
      <vt:lpstr>Diesel Engine Performance</vt:lpstr>
      <vt:lpstr>A brief history lesson. </vt:lpstr>
      <vt:lpstr>What is Biodiesel</vt:lpstr>
      <vt:lpstr>The Chemistry </vt:lpstr>
      <vt:lpstr>Transesterification</vt:lpstr>
      <vt:lpstr>Advantages of Biodiesel</vt:lpstr>
      <vt:lpstr>The BIG Advantage</vt:lpstr>
      <vt:lpstr>Crop-Biodiesel Efficiency</vt:lpstr>
      <vt:lpstr>Limitations</vt:lpstr>
      <vt:lpstr>Stages of Biodiesel Production</vt:lpstr>
      <vt:lpstr>Stages of Biodiesel Production</vt:lpstr>
      <vt:lpstr>Stages of Biodiesel Production</vt:lpstr>
      <vt:lpstr>Stages of Biodiesel Production</vt:lpstr>
      <vt:lpstr>Concluding Thoughts</vt:lpstr>
      <vt:lpstr>Our Focus</vt:lpstr>
      <vt:lpstr>Week 1: Overview </vt:lpstr>
      <vt:lpstr>Week 1: Overview </vt:lpstr>
      <vt:lpstr>Week 1: Overview </vt:lpstr>
      <vt:lpstr>Week 1: Overview </vt:lpstr>
      <vt:lpstr>Week 2: Biodiesel from WVO</vt:lpstr>
      <vt:lpstr>Final Note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Craig A. Kohn</dc:creator>
  <cp:lastModifiedBy>Mr. Craig A. Kohn</cp:lastModifiedBy>
  <cp:revision>41</cp:revision>
  <dcterms:created xsi:type="dcterms:W3CDTF">2011-02-13T22:50:26Z</dcterms:created>
  <dcterms:modified xsi:type="dcterms:W3CDTF">2011-02-14T02:21:24Z</dcterms:modified>
</cp:coreProperties>
</file>