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67" r:id="rId4"/>
    <p:sldId id="257" r:id="rId5"/>
    <p:sldId id="258" r:id="rId6"/>
    <p:sldId id="259" r:id="rId7"/>
    <p:sldId id="260" r:id="rId8"/>
    <p:sldId id="261" r:id="rId9"/>
    <p:sldId id="262" r:id="rId10"/>
    <p:sldId id="263" r:id="rId11"/>
    <p:sldId id="264" r:id="rId12"/>
    <p:sldId id="268" r:id="rId13"/>
    <p:sldId id="265" r:id="rId14"/>
    <p:sldId id="269" r:id="rId15"/>
    <p:sldId id="270" r:id="rId16"/>
    <p:sldId id="271" r:id="rId17"/>
    <p:sldId id="272" r:id="rId18"/>
    <p:sldId id="276"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0" d="100"/>
          <a:sy n="100" d="100"/>
        </p:scale>
        <p:origin x="-8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A9C5549-63F9-44E6-8C59-FDD47D3551AD}" type="datetimeFigureOut">
              <a:rPr lang="en-US" smtClean="0"/>
              <a:pPr/>
              <a:t>9/7/2011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5818FA9-E215-4A7A-8512-DB0F135F6E5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9C5549-63F9-44E6-8C59-FDD47D3551AD}"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18FA9-E215-4A7A-8512-DB0F135F6E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5818FA9-E215-4A7A-8512-DB0F135F6E5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9C5549-63F9-44E6-8C59-FDD47D3551AD}"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A9C5549-63F9-44E6-8C59-FDD47D3551AD}"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5818FA9-E215-4A7A-8512-DB0F135F6E5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A9C5549-63F9-44E6-8C59-FDD47D3551AD}" type="datetimeFigureOut">
              <a:rPr lang="en-US" smtClean="0"/>
              <a:pPr/>
              <a:t>9/7/2011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5818FA9-E215-4A7A-8512-DB0F135F6E5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A9C5549-63F9-44E6-8C59-FDD47D3551AD}" type="datetimeFigureOut">
              <a:rPr lang="en-US" smtClean="0"/>
              <a:pPr/>
              <a:t>9/7/2011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18FA9-E215-4A7A-8512-DB0F135F6E5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A9C5549-63F9-44E6-8C59-FDD47D3551AD}" type="datetimeFigureOut">
              <a:rPr lang="en-US" smtClean="0"/>
              <a:pPr/>
              <a:t>9/7/2011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5818FA9-E215-4A7A-8512-DB0F135F6E5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9C5549-63F9-44E6-8C59-FDD47D3551AD}" type="datetimeFigureOut">
              <a:rPr lang="en-US" smtClean="0"/>
              <a:pPr/>
              <a:t>9/7/2011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5818FA9-E215-4A7A-8512-DB0F135F6E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A9C5549-63F9-44E6-8C59-FDD47D3551AD}" type="datetimeFigureOut">
              <a:rPr lang="en-US" smtClean="0"/>
              <a:pPr/>
              <a:t>9/7/2011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5818FA9-E215-4A7A-8512-DB0F135F6E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5818FA9-E215-4A7A-8512-DB0F135F6E5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A9C5549-63F9-44E6-8C59-FDD47D3551AD}" type="datetimeFigureOut">
              <a:rPr lang="en-US" smtClean="0"/>
              <a:pPr/>
              <a:t>9/7/2011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5818FA9-E215-4A7A-8512-DB0F135F6E5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A9C5549-63F9-44E6-8C59-FDD47D3551AD}" type="datetimeFigureOut">
              <a:rPr lang="en-US" smtClean="0"/>
              <a:pPr/>
              <a:t>9/7/2011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A9C5549-63F9-44E6-8C59-FDD47D3551AD}" type="datetimeFigureOut">
              <a:rPr lang="en-US" smtClean="0"/>
              <a:pPr/>
              <a:t>9/7/2011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5818FA9-E215-4A7A-8512-DB0F135F6E5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457200"/>
            <a:ext cx="6889461" cy="594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692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 Pesticides</a:t>
            </a:r>
            <a:endParaRPr lang="en-US" dirty="0"/>
          </a:p>
        </p:txBody>
      </p:sp>
      <p:sp>
        <p:nvSpPr>
          <p:cNvPr id="3" name="Content Placeholder 2"/>
          <p:cNvSpPr>
            <a:spLocks noGrp="1"/>
          </p:cNvSpPr>
          <p:nvPr>
            <p:ph sz="quarter" idx="1"/>
          </p:nvPr>
        </p:nvSpPr>
        <p:spPr/>
        <p:txBody>
          <a:bodyPr/>
          <a:lstStyle/>
          <a:p>
            <a:r>
              <a:rPr lang="en-US" dirty="0" smtClean="0"/>
              <a:t>Used to kill insects, rodents, weeds that destroy crops.</a:t>
            </a:r>
          </a:p>
          <a:p>
            <a:r>
              <a:rPr lang="en-US" dirty="0" smtClean="0"/>
              <a:t>If applied properly, they can protect crops and livestock &amp; pose little threat to humans.</a:t>
            </a:r>
          </a:p>
          <a:p>
            <a:pPr lvl="1"/>
            <a:r>
              <a:rPr lang="en-US" dirty="0" smtClean="0"/>
              <a:t>Have had a bad reputation for damaging the environment.</a:t>
            </a:r>
          </a:p>
          <a:p>
            <a:pPr lvl="1"/>
            <a:endParaRPr lang="en-US" dirty="0" smtClean="0"/>
          </a:p>
          <a:p>
            <a:pPr lvl="1"/>
            <a:endParaRPr lang="en-US" dirty="0" smtClean="0"/>
          </a:p>
          <a:p>
            <a:pPr lvl="1"/>
            <a:endParaRPr lang="en-US" dirty="0"/>
          </a:p>
        </p:txBody>
      </p:sp>
      <p:pic>
        <p:nvPicPr>
          <p:cNvPr id="34818" name="Picture 2" descr="http://www.whale.to/b/us-army_germany_1944-46_p23.jpg"/>
          <p:cNvPicPr>
            <a:picLocks noChangeAspect="1" noChangeArrowheads="1"/>
          </p:cNvPicPr>
          <p:nvPr/>
        </p:nvPicPr>
        <p:blipFill>
          <a:blip r:embed="rId2" cstate="print"/>
          <a:srcRect/>
          <a:stretch>
            <a:fillRect/>
          </a:stretch>
        </p:blipFill>
        <p:spPr bwMode="auto">
          <a:xfrm>
            <a:off x="5334000" y="3886200"/>
            <a:ext cx="2981325" cy="2401489"/>
          </a:xfrm>
          <a:prstGeom prst="rect">
            <a:avLst/>
          </a:prstGeom>
          <a:noFill/>
        </p:spPr>
      </p:pic>
      <p:sp>
        <p:nvSpPr>
          <p:cNvPr id="5" name="TextBox 4"/>
          <p:cNvSpPr txBox="1"/>
          <p:nvPr/>
        </p:nvSpPr>
        <p:spPr>
          <a:xfrm>
            <a:off x="4343400" y="6211669"/>
            <a:ext cx="4191000" cy="646331"/>
          </a:xfrm>
          <a:prstGeom prst="rect">
            <a:avLst/>
          </a:prstGeom>
          <a:noFill/>
        </p:spPr>
        <p:txBody>
          <a:bodyPr wrap="square" rtlCol="0">
            <a:spAutoFit/>
          </a:bodyPr>
          <a:lstStyle/>
          <a:p>
            <a:r>
              <a:rPr lang="en-US" dirty="0" smtClean="0"/>
              <a:t>Applied DDT to Prevent polio &amp; malaria, along with other diseases… </a:t>
            </a:r>
            <a:endParaRPr lang="en-US" dirty="0"/>
          </a:p>
        </p:txBody>
      </p:sp>
      <p:pic>
        <p:nvPicPr>
          <p:cNvPr id="34820" name="Picture 4" descr="http://popartmachine.com/artwork/LOC+1140388/0/Special-tractor-for-spraying-with-DDT-SSF---Farm-machinery-&amp;...-painting-artwork-print.jpg"/>
          <p:cNvPicPr>
            <a:picLocks noChangeAspect="1" noChangeArrowheads="1"/>
          </p:cNvPicPr>
          <p:nvPr/>
        </p:nvPicPr>
        <p:blipFill>
          <a:blip r:embed="rId3" cstate="print"/>
          <a:srcRect/>
          <a:stretch>
            <a:fillRect/>
          </a:stretch>
        </p:blipFill>
        <p:spPr bwMode="auto">
          <a:xfrm>
            <a:off x="533400" y="3733800"/>
            <a:ext cx="3521849" cy="2781300"/>
          </a:xfrm>
          <a:prstGeom prst="rect">
            <a:avLst/>
          </a:prstGeom>
          <a:noFill/>
        </p:spPr>
      </p:pic>
      <p:pic>
        <p:nvPicPr>
          <p:cNvPr id="4098" name="Picture 2" descr="Image Detai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0" y="228600"/>
            <a:ext cx="1255164" cy="14308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 Genetics</a:t>
            </a:r>
            <a:endParaRPr lang="en-US" dirty="0"/>
          </a:p>
        </p:txBody>
      </p:sp>
      <p:sp>
        <p:nvSpPr>
          <p:cNvPr id="3" name="Content Placeholder 2"/>
          <p:cNvSpPr>
            <a:spLocks noGrp="1"/>
          </p:cNvSpPr>
          <p:nvPr>
            <p:ph sz="quarter" idx="1"/>
          </p:nvPr>
        </p:nvSpPr>
        <p:spPr/>
        <p:txBody>
          <a:bodyPr/>
          <a:lstStyle/>
          <a:p>
            <a:r>
              <a:rPr lang="en-US" dirty="0" smtClean="0"/>
              <a:t>Many advancements due to genetics, or how characteristics are passed onto the next generation.</a:t>
            </a:r>
          </a:p>
          <a:p>
            <a:pPr lvl="1"/>
            <a:r>
              <a:rPr lang="en-US" dirty="0" smtClean="0"/>
              <a:t>New and improved varieties of crops have doubled and tripled yields.</a:t>
            </a:r>
            <a:endParaRPr lang="en-US" dirty="0"/>
          </a:p>
        </p:txBody>
      </p:sp>
      <p:pic>
        <p:nvPicPr>
          <p:cNvPr id="5124" name="Picture 4"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152774"/>
            <a:ext cx="4102100" cy="3076575"/>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Image Deta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38204" y="3429000"/>
            <a:ext cx="3819996" cy="27454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Genetics, Continued-</a:t>
            </a:r>
            <a:endParaRPr lang="en-US" dirty="0"/>
          </a:p>
        </p:txBody>
      </p:sp>
      <p:sp>
        <p:nvSpPr>
          <p:cNvPr id="3" name="Content Placeholder 2"/>
          <p:cNvSpPr>
            <a:spLocks noGrp="1"/>
          </p:cNvSpPr>
          <p:nvPr>
            <p:ph sz="quarter" idx="1"/>
          </p:nvPr>
        </p:nvSpPr>
        <p:spPr/>
        <p:txBody>
          <a:bodyPr/>
          <a:lstStyle/>
          <a:p>
            <a:r>
              <a:rPr lang="en-US" dirty="0" err="1" smtClean="0"/>
              <a:t>Gregor</a:t>
            </a:r>
            <a:r>
              <a:rPr lang="en-US" dirty="0" smtClean="0"/>
              <a:t> Mendel, Austrian Monk, studied “inherited characteristics” of garden peas, now called “genes”.</a:t>
            </a:r>
          </a:p>
          <a:p>
            <a:pPr lvl="1"/>
            <a:r>
              <a:rPr lang="en-US" dirty="0" smtClean="0"/>
              <a:t>Most of Modern research is based on Mendel’s theories from the 1850’s.</a:t>
            </a:r>
            <a:endParaRPr lang="en-US" dirty="0"/>
          </a:p>
        </p:txBody>
      </p:sp>
      <p:pic>
        <p:nvPicPr>
          <p:cNvPr id="6146"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3008007"/>
            <a:ext cx="2362200" cy="3201777"/>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Image Deta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2993261"/>
            <a:ext cx="3233350" cy="3417064"/>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Image Detai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001" y="4495800"/>
            <a:ext cx="1642336" cy="1497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941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#6- Artificial Insemination- (AI) </a:t>
            </a:r>
            <a:endParaRPr lang="en-US" dirty="0"/>
          </a:p>
        </p:txBody>
      </p:sp>
      <p:sp>
        <p:nvSpPr>
          <p:cNvPr id="3" name="Content Placeholder 2"/>
          <p:cNvSpPr>
            <a:spLocks noGrp="1"/>
          </p:cNvSpPr>
          <p:nvPr>
            <p:ph sz="quarter" idx="1"/>
          </p:nvPr>
        </p:nvSpPr>
        <p:spPr/>
        <p:txBody>
          <a:bodyPr/>
          <a:lstStyle/>
          <a:p>
            <a:r>
              <a:rPr lang="en-US" dirty="0" smtClean="0"/>
              <a:t>1930’s- Through the techniques of animal semen collection, storage, and distribution, every producer has access to the best genes in the industry.  Most dairy cattle born today are the result from AI.</a:t>
            </a:r>
          </a:p>
          <a:p>
            <a:pPr marL="0" indent="0">
              <a:buNone/>
            </a:pPr>
            <a:endParaRPr lang="en-US" dirty="0"/>
          </a:p>
        </p:txBody>
      </p:sp>
      <p:pic>
        <p:nvPicPr>
          <p:cNvPr id="7170"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0" y="3276600"/>
            <a:ext cx="5048250" cy="33051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Embryo Transfer (ET)</a:t>
            </a:r>
            <a:endParaRPr lang="en-US" dirty="0"/>
          </a:p>
        </p:txBody>
      </p:sp>
      <p:sp>
        <p:nvSpPr>
          <p:cNvPr id="3" name="Content Placeholder 2"/>
          <p:cNvSpPr>
            <a:spLocks noGrp="1"/>
          </p:cNvSpPr>
          <p:nvPr>
            <p:ph sz="quarter" idx="1"/>
          </p:nvPr>
        </p:nvSpPr>
        <p:spPr/>
        <p:txBody>
          <a:bodyPr>
            <a:normAutofit/>
          </a:bodyPr>
          <a:lstStyle/>
          <a:p>
            <a:r>
              <a:rPr lang="en-US" dirty="0"/>
              <a:t>Embryo Transfer is </a:t>
            </a:r>
            <a:r>
              <a:rPr lang="en-US" dirty="0" smtClean="0"/>
              <a:t>basically the </a:t>
            </a:r>
            <a:r>
              <a:rPr lang="en-US" dirty="0"/>
              <a:t>multiple injections of hormone to </a:t>
            </a:r>
            <a:r>
              <a:rPr lang="en-US" dirty="0" smtClean="0"/>
              <a:t>multiply </a:t>
            </a:r>
            <a:r>
              <a:rPr lang="en-US" dirty="0"/>
              <a:t>the ovulations in the cow that you want to get the embryos from</a:t>
            </a:r>
            <a:r>
              <a:rPr lang="en-US" dirty="0" smtClean="0"/>
              <a:t>.</a:t>
            </a:r>
          </a:p>
          <a:p>
            <a:pPr lvl="1"/>
            <a:r>
              <a:rPr lang="en-US" dirty="0" smtClean="0"/>
              <a:t>Cow </a:t>
            </a:r>
            <a:r>
              <a:rPr lang="en-US" dirty="0"/>
              <a:t>is inseminated </a:t>
            </a:r>
            <a:r>
              <a:rPr lang="en-US" dirty="0" smtClean="0"/>
              <a:t>3-4 times, about 12 hours apart</a:t>
            </a:r>
            <a:endParaRPr lang="en-US" dirty="0"/>
          </a:p>
          <a:p>
            <a:pPr lvl="1"/>
            <a:r>
              <a:rPr lang="en-US" dirty="0"/>
              <a:t>Seven </a:t>
            </a:r>
            <a:r>
              <a:rPr lang="en-US" dirty="0" smtClean="0"/>
              <a:t>days </a:t>
            </a:r>
            <a:r>
              <a:rPr lang="en-US" dirty="0"/>
              <a:t>later the </a:t>
            </a:r>
            <a:r>
              <a:rPr lang="en-US" dirty="0" smtClean="0"/>
              <a:t>uterus is flushed </a:t>
            </a:r>
            <a:r>
              <a:rPr lang="en-US" dirty="0"/>
              <a:t>to extract the embryos </a:t>
            </a:r>
            <a:r>
              <a:rPr lang="en-US" dirty="0" smtClean="0"/>
              <a:t>.</a:t>
            </a:r>
          </a:p>
          <a:p>
            <a:r>
              <a:rPr lang="en-US" dirty="0"/>
              <a:t>T</a:t>
            </a:r>
            <a:r>
              <a:rPr lang="en-US" dirty="0" smtClean="0"/>
              <a:t>he </a:t>
            </a:r>
            <a:r>
              <a:rPr lang="en-US" dirty="0"/>
              <a:t>good embryos </a:t>
            </a:r>
            <a:r>
              <a:rPr lang="en-US" dirty="0" smtClean="0"/>
              <a:t>are isolated using </a:t>
            </a:r>
            <a:r>
              <a:rPr lang="en-US" dirty="0"/>
              <a:t>a microscope and then </a:t>
            </a:r>
            <a:r>
              <a:rPr lang="en-US" dirty="0" smtClean="0"/>
              <a:t>transferred </a:t>
            </a:r>
            <a:r>
              <a:rPr lang="en-US" dirty="0"/>
              <a:t>into the recipient cows or frozen.</a:t>
            </a:r>
          </a:p>
          <a:p>
            <a:endParaRPr lang="en-US" dirty="0"/>
          </a:p>
        </p:txBody>
      </p:sp>
    </p:spTree>
    <p:extLst>
      <p:ext uri="{BB962C8B-B14F-4D97-AF65-F5344CB8AC3E}">
        <p14:creationId xmlns="" xmlns:p14="http://schemas.microsoft.com/office/powerpoint/2010/main" val="108074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Embryo </a:t>
            </a:r>
            <a:r>
              <a:rPr lang="en-US" dirty="0" smtClean="0"/>
              <a:t>Transfer allows producers to:</a:t>
            </a:r>
            <a:endParaRPr lang="en-US" dirty="0"/>
          </a:p>
        </p:txBody>
      </p:sp>
      <p:sp>
        <p:nvSpPr>
          <p:cNvPr id="3" name="Content Placeholder 2"/>
          <p:cNvSpPr>
            <a:spLocks noGrp="1"/>
          </p:cNvSpPr>
          <p:nvPr>
            <p:ph sz="quarter" idx="1"/>
          </p:nvPr>
        </p:nvSpPr>
        <p:spPr/>
        <p:txBody>
          <a:bodyPr/>
          <a:lstStyle/>
          <a:p>
            <a:r>
              <a:rPr lang="en-US" dirty="0"/>
              <a:t>Produce up to ten or more progeny per year from their best cows.</a:t>
            </a:r>
          </a:p>
          <a:p>
            <a:r>
              <a:rPr lang="en-US" dirty="0"/>
              <a:t>Profit from the increased sale of quality genetics without losing the bloodlines.</a:t>
            </a:r>
          </a:p>
          <a:p>
            <a:r>
              <a:rPr lang="en-US" dirty="0"/>
              <a:t>Extend the productive life of some older cows, incapable of carrying another </a:t>
            </a:r>
            <a:r>
              <a:rPr lang="en-US" dirty="0" smtClean="0"/>
              <a:t>calf.</a:t>
            </a:r>
            <a:endParaRPr lang="en-US" dirty="0"/>
          </a:p>
          <a:p>
            <a:endParaRPr lang="en-US" dirty="0"/>
          </a:p>
        </p:txBody>
      </p:sp>
      <p:pic>
        <p:nvPicPr>
          <p:cNvPr id="8194"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4249031"/>
            <a:ext cx="2971800" cy="21227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1334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#8- Computer Use</a:t>
            </a:r>
            <a:endParaRPr lang="en-US" dirty="0"/>
          </a:p>
        </p:txBody>
      </p:sp>
      <p:sp>
        <p:nvSpPr>
          <p:cNvPr id="3" name="Content Placeholder 2"/>
          <p:cNvSpPr>
            <a:spLocks noGrp="1"/>
          </p:cNvSpPr>
          <p:nvPr>
            <p:ph sz="quarter" idx="1"/>
          </p:nvPr>
        </p:nvSpPr>
        <p:spPr/>
        <p:txBody>
          <a:bodyPr/>
          <a:lstStyle/>
          <a:p>
            <a:r>
              <a:rPr lang="en-US" dirty="0" smtClean="0"/>
              <a:t>Invented in 1940’s, but not integral part of daily life until 1980’s.</a:t>
            </a:r>
          </a:p>
          <a:p>
            <a:pPr lvl="1"/>
            <a:r>
              <a:rPr lang="en-US" dirty="0" smtClean="0"/>
              <a:t>84% of farms have computers</a:t>
            </a:r>
          </a:p>
          <a:p>
            <a:pPr lvl="1"/>
            <a:r>
              <a:rPr lang="en-US" dirty="0" smtClean="0"/>
              <a:t>Data can be analyzed in seconds instead of days or weeks</a:t>
            </a:r>
          </a:p>
          <a:p>
            <a:pPr lvl="1"/>
            <a:r>
              <a:rPr lang="en-US" dirty="0" smtClean="0"/>
              <a:t>Feed formulation is done by computer to control mixing of ingredients. </a:t>
            </a:r>
          </a:p>
        </p:txBody>
      </p:sp>
      <p:pic>
        <p:nvPicPr>
          <p:cNvPr id="9218"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962400"/>
            <a:ext cx="2819400" cy="2114551"/>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Image Deta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3715265"/>
            <a:ext cx="2067565" cy="267060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752600" y="6076951"/>
            <a:ext cx="3200400" cy="369332"/>
          </a:xfrm>
          <a:prstGeom prst="rect">
            <a:avLst/>
          </a:prstGeom>
          <a:noFill/>
        </p:spPr>
        <p:txBody>
          <a:bodyPr wrap="square" rtlCol="0">
            <a:spAutoFit/>
          </a:bodyPr>
          <a:lstStyle/>
          <a:p>
            <a:r>
              <a:rPr lang="en-US" dirty="0" smtClean="0"/>
              <a:t>Commodore 64- mid 1980’s</a:t>
            </a:r>
            <a:endParaRPr lang="en-US" dirty="0"/>
          </a:p>
        </p:txBody>
      </p:sp>
    </p:spTree>
    <p:extLst>
      <p:ext uri="{BB962C8B-B14F-4D97-AF65-F5344CB8AC3E}">
        <p14:creationId xmlns="" xmlns:p14="http://schemas.microsoft.com/office/powerpoint/2010/main" val="1914890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#9- Genetic Engineering</a:t>
            </a:r>
            <a:endParaRPr lang="en-US" dirty="0"/>
          </a:p>
        </p:txBody>
      </p:sp>
      <p:sp>
        <p:nvSpPr>
          <p:cNvPr id="3" name="Content Placeholder 2"/>
          <p:cNvSpPr>
            <a:spLocks noGrp="1"/>
          </p:cNvSpPr>
          <p:nvPr>
            <p:ph sz="quarter" idx="1"/>
          </p:nvPr>
        </p:nvSpPr>
        <p:spPr/>
        <p:txBody>
          <a:bodyPr/>
          <a:lstStyle/>
          <a:p>
            <a:r>
              <a:rPr lang="en-US" dirty="0" smtClean="0"/>
              <a:t>Process of removing and inserting genetic material into living organisms.</a:t>
            </a:r>
          </a:p>
          <a:p>
            <a:pPr lvl="1"/>
            <a:r>
              <a:rPr lang="en-US" dirty="0" smtClean="0"/>
              <a:t>Have the potential to remove any bad characteristics and add good ones.</a:t>
            </a:r>
          </a:p>
          <a:p>
            <a:pPr lvl="1"/>
            <a:r>
              <a:rPr lang="en-US" dirty="0" smtClean="0"/>
              <a:t>Scientists have genetically mapped many plants and animals…</a:t>
            </a:r>
          </a:p>
          <a:p>
            <a:pPr lvl="2"/>
            <a:r>
              <a:rPr lang="en-US" dirty="0" smtClean="0"/>
              <a:t>Controversy- Is this ethical and the right thing to do?	</a:t>
            </a:r>
          </a:p>
          <a:p>
            <a:pPr lvl="2"/>
            <a:endParaRPr lang="en-US" dirty="0"/>
          </a:p>
          <a:p>
            <a:pPr lvl="1"/>
            <a:r>
              <a:rPr lang="en-US" dirty="0" smtClean="0"/>
              <a:t>Examples: Cloning, </a:t>
            </a:r>
            <a:r>
              <a:rPr lang="en-US" dirty="0" err="1" smtClean="0"/>
              <a:t>Bt</a:t>
            </a:r>
            <a:r>
              <a:rPr lang="en-US" dirty="0" smtClean="0"/>
              <a:t> Corn (resists pests), insulin for diabetes </a:t>
            </a:r>
            <a:endParaRPr lang="en-US" dirty="0"/>
          </a:p>
        </p:txBody>
      </p:sp>
      <p:pic>
        <p:nvPicPr>
          <p:cNvPr id="10242"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4729807"/>
            <a:ext cx="2734914" cy="1820672"/>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Image Deta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4729807"/>
            <a:ext cx="2019300" cy="199237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210300" y="4953000"/>
            <a:ext cx="1752600" cy="369332"/>
          </a:xfrm>
          <a:prstGeom prst="rect">
            <a:avLst/>
          </a:prstGeom>
          <a:noFill/>
        </p:spPr>
        <p:txBody>
          <a:bodyPr wrap="square" rtlCol="0">
            <a:spAutoFit/>
          </a:bodyPr>
          <a:lstStyle/>
          <a:p>
            <a:r>
              <a:rPr lang="en-US" dirty="0" smtClean="0"/>
              <a:t>Golden Rice</a:t>
            </a:r>
            <a:endParaRPr lang="en-US" dirty="0"/>
          </a:p>
        </p:txBody>
      </p:sp>
      <p:sp>
        <p:nvSpPr>
          <p:cNvPr id="5" name="TextBox 4"/>
          <p:cNvSpPr txBox="1"/>
          <p:nvPr/>
        </p:nvSpPr>
        <p:spPr>
          <a:xfrm>
            <a:off x="838200" y="4953000"/>
            <a:ext cx="1428750" cy="369332"/>
          </a:xfrm>
          <a:prstGeom prst="rect">
            <a:avLst/>
          </a:prstGeom>
          <a:noFill/>
        </p:spPr>
        <p:txBody>
          <a:bodyPr wrap="square" rtlCol="0">
            <a:spAutoFit/>
          </a:bodyPr>
          <a:lstStyle/>
          <a:p>
            <a:r>
              <a:rPr lang="en-US" dirty="0" smtClean="0"/>
              <a:t>Cloning</a:t>
            </a:r>
            <a:endParaRPr lang="en-US" dirty="0"/>
          </a:p>
        </p:txBody>
      </p:sp>
    </p:spTree>
    <p:extLst>
      <p:ext uri="{BB962C8B-B14F-4D97-AF65-F5344CB8AC3E}">
        <p14:creationId xmlns="" xmlns:p14="http://schemas.microsoft.com/office/powerpoint/2010/main" val="18003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GMO Fruit- </a:t>
            </a:r>
            <a:r>
              <a:rPr lang="en-US" dirty="0" err="1" smtClean="0"/>
              <a:t>Flavr</a:t>
            </a:r>
            <a:r>
              <a:rPr lang="en-US" dirty="0" smtClean="0"/>
              <a:t> </a:t>
            </a:r>
            <a:r>
              <a:rPr lang="en-US" dirty="0" err="1" smtClean="0"/>
              <a:t>Savr</a:t>
            </a:r>
            <a:r>
              <a:rPr lang="en-US" dirty="0" smtClean="0"/>
              <a:t> Tomato-</a:t>
            </a:r>
            <a:endParaRPr lang="en-US" dirty="0"/>
          </a:p>
        </p:txBody>
      </p:sp>
      <p:sp>
        <p:nvSpPr>
          <p:cNvPr id="3" name="Content Placeholder 2"/>
          <p:cNvSpPr>
            <a:spLocks noGrp="1"/>
          </p:cNvSpPr>
          <p:nvPr>
            <p:ph sz="quarter" idx="1"/>
          </p:nvPr>
        </p:nvSpPr>
        <p:spPr/>
        <p:txBody>
          <a:bodyPr/>
          <a:lstStyle/>
          <a:p>
            <a:r>
              <a:rPr lang="en-US" dirty="0" smtClean="0"/>
              <a:t>Came out in 1994</a:t>
            </a:r>
          </a:p>
          <a:p>
            <a:r>
              <a:rPr lang="en-US" dirty="0" smtClean="0"/>
              <a:t>Added a gene that interfered with an enzyme that causes rotting.</a:t>
            </a:r>
          </a:p>
          <a:p>
            <a:r>
              <a:rPr lang="en-US" dirty="0" smtClean="0"/>
              <a:t>Slow Ripening Process= Long Shelf Life</a:t>
            </a:r>
          </a:p>
          <a:p>
            <a:r>
              <a:rPr lang="en-US" dirty="0" smtClean="0"/>
              <a:t>Could pick tomatoes when red instead of green, giving more flavor.</a:t>
            </a:r>
          </a:p>
          <a:p>
            <a:r>
              <a:rPr lang="en-US" dirty="0" smtClean="0"/>
              <a:t>Taken off market in 1997 due to consumers were scared.</a:t>
            </a:r>
            <a:endParaRPr lang="en-US" dirty="0"/>
          </a:p>
        </p:txBody>
      </p:sp>
      <p:pic>
        <p:nvPicPr>
          <p:cNvPr id="14338"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4723209"/>
            <a:ext cx="3534932" cy="21409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706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GMO Fruits-</a:t>
            </a:r>
            <a:endParaRPr lang="en-US" dirty="0"/>
          </a:p>
        </p:txBody>
      </p:sp>
      <p:sp>
        <p:nvSpPr>
          <p:cNvPr id="3" name="Content Placeholder 2"/>
          <p:cNvSpPr>
            <a:spLocks noGrp="1"/>
          </p:cNvSpPr>
          <p:nvPr>
            <p:ph sz="quarter" idx="1"/>
          </p:nvPr>
        </p:nvSpPr>
        <p:spPr>
          <a:xfrm>
            <a:off x="301752" y="1527048"/>
            <a:ext cx="5870448" cy="4572000"/>
          </a:xfrm>
        </p:spPr>
        <p:txBody>
          <a:bodyPr/>
          <a:lstStyle/>
          <a:p>
            <a:r>
              <a:rPr lang="en-US" dirty="0" err="1" smtClean="0"/>
              <a:t>Graisins</a:t>
            </a:r>
            <a:r>
              <a:rPr lang="en-US" dirty="0" smtClean="0"/>
              <a:t>- Developed in Japan to grow twice the normal size. </a:t>
            </a:r>
          </a:p>
          <a:p>
            <a:pPr marL="0" indent="0">
              <a:buNone/>
            </a:pPr>
            <a:endParaRPr lang="en-US" dirty="0" smtClean="0"/>
          </a:p>
          <a:p>
            <a:r>
              <a:rPr lang="en-US" dirty="0" err="1" smtClean="0"/>
              <a:t>Pluots</a:t>
            </a:r>
            <a:r>
              <a:rPr lang="en-US" dirty="0"/>
              <a:t>- Plums and apricots </a:t>
            </a:r>
            <a:r>
              <a:rPr lang="en-US" dirty="0" smtClean="0"/>
              <a:t>cross. Heavily fortified with </a:t>
            </a:r>
            <a:r>
              <a:rPr lang="en-US" dirty="0" err="1" smtClean="0"/>
              <a:t>Vit</a:t>
            </a:r>
            <a:r>
              <a:rPr lang="en-US" dirty="0" smtClean="0"/>
              <a:t>. C, no sodium or cholesterol. </a:t>
            </a:r>
          </a:p>
          <a:p>
            <a:pPr marL="0" indent="0">
              <a:buNone/>
            </a:pPr>
            <a:endParaRPr lang="en-US" dirty="0" smtClean="0"/>
          </a:p>
          <a:p>
            <a:r>
              <a:rPr lang="en-US" dirty="0" smtClean="0"/>
              <a:t>Tangelo-  Tangerine x grapefruit</a:t>
            </a:r>
            <a:endParaRPr lang="en-US" dirty="0"/>
          </a:p>
        </p:txBody>
      </p:sp>
      <p:pic>
        <p:nvPicPr>
          <p:cNvPr id="11266" name="Picture 2" descr="graisi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000" y="381000"/>
            <a:ext cx="2522685"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pluo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17257" y="2209800"/>
            <a:ext cx="2969964" cy="1567481"/>
          </a:xfrm>
          <a:prstGeom prst="rect">
            <a:avLst/>
          </a:prstGeom>
          <a:noFill/>
          <a:extLst>
            <a:ext uri="{909E8E84-426E-40DD-AFC4-6F175D3DCCD1}">
              <a14:hiddenFill xmlns="" xmlns:a14="http://schemas.microsoft.com/office/drawing/2010/main">
                <a:solidFill>
                  <a:srgbClr val="FFFFFF"/>
                </a:solidFill>
              </a14:hiddenFill>
            </a:ext>
          </a:extLst>
        </p:spPr>
      </p:pic>
      <p:pic>
        <p:nvPicPr>
          <p:cNvPr id="11270" name="Picture 6" descr="tangel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2443" y="4038600"/>
            <a:ext cx="3379592" cy="25346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12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anim calcmode="lin" valueType="num">
                                      <p:cBhvr additive="base">
                                        <p:cTn id="31" dur="500" fill="hold"/>
                                        <p:tgtEl>
                                          <p:spTgt spid="11270"/>
                                        </p:tgtEl>
                                        <p:attrNameLst>
                                          <p:attrName>ppt_x</p:attrName>
                                        </p:attrNameLst>
                                      </p:cBhvr>
                                      <p:tavLst>
                                        <p:tav tm="0">
                                          <p:val>
                                            <p:strVal val="#ppt_x"/>
                                          </p:val>
                                        </p:tav>
                                        <p:tav tm="100000">
                                          <p:val>
                                            <p:strVal val="#ppt_x"/>
                                          </p:val>
                                        </p:tav>
                                      </p:tavLst>
                                    </p:anim>
                                    <p:anim calcmode="lin" valueType="num">
                                      <p:cBhvr additive="base">
                                        <p:cTn id="32"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Agricultural Science</a:t>
            </a:r>
          </a:p>
          <a:p>
            <a:r>
              <a:rPr lang="en-US" dirty="0" smtClean="0"/>
              <a:t>Independence High School</a:t>
            </a:r>
          </a:p>
        </p:txBody>
      </p:sp>
      <p:sp>
        <p:nvSpPr>
          <p:cNvPr id="2" name="Title 1"/>
          <p:cNvSpPr>
            <a:spLocks noGrp="1"/>
          </p:cNvSpPr>
          <p:nvPr>
            <p:ph type="ctrTitle"/>
          </p:nvPr>
        </p:nvSpPr>
        <p:spPr/>
        <p:txBody>
          <a:bodyPr/>
          <a:lstStyle/>
          <a:p>
            <a:r>
              <a:rPr lang="en-US" dirty="0" smtClean="0"/>
              <a:t>Breakthroughs in Agricultural Science</a:t>
            </a:r>
            <a:endParaRPr lang="en-US" dirty="0"/>
          </a:p>
        </p:txBody>
      </p:sp>
      <p:pic>
        <p:nvPicPr>
          <p:cNvPr id="1028" name="Picture 4"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3200" y="3733800"/>
            <a:ext cx="3571875" cy="23812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Colored Carrots?</a:t>
            </a:r>
            <a:endParaRPr lang="en-US" dirty="0"/>
          </a:p>
        </p:txBody>
      </p:sp>
      <p:sp>
        <p:nvSpPr>
          <p:cNvPr id="3" name="Content Placeholder 2"/>
          <p:cNvSpPr>
            <a:spLocks noGrp="1"/>
          </p:cNvSpPr>
          <p:nvPr>
            <p:ph sz="quarter" idx="1"/>
          </p:nvPr>
        </p:nvSpPr>
        <p:spPr>
          <a:xfrm>
            <a:off x="301752" y="1527048"/>
            <a:ext cx="5977644" cy="4572000"/>
          </a:xfrm>
        </p:spPr>
        <p:txBody>
          <a:bodyPr/>
          <a:lstStyle/>
          <a:p>
            <a:r>
              <a:rPr lang="en-US" dirty="0"/>
              <a:t>Could colorful, genetically-modified carrots like those pictured here be the secret to absorbing more calcium? </a:t>
            </a:r>
            <a:endParaRPr lang="en-US" dirty="0" smtClean="0"/>
          </a:p>
          <a:p>
            <a:r>
              <a:rPr lang="en-US" dirty="0" smtClean="0"/>
              <a:t>Two </a:t>
            </a:r>
            <a:r>
              <a:rPr lang="en-US" dirty="0"/>
              <a:t>Texas researchers say yes – and they’ve created a carrot they claim allows people to absorb 40% more calcium than normal carrots to back up their claims!</a:t>
            </a:r>
          </a:p>
        </p:txBody>
      </p:sp>
      <p:pic>
        <p:nvPicPr>
          <p:cNvPr id="12290" name="Picture 2" descr="carrot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8228" y="2209800"/>
            <a:ext cx="2367365" cy="3581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3888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Lemons + Tomato = </a:t>
            </a:r>
            <a:r>
              <a:rPr lang="en-US" dirty="0" err="1" smtClean="0"/>
              <a:t>Lemato</a:t>
            </a:r>
            <a:r>
              <a:rPr lang="en-US" dirty="0" smtClean="0"/>
              <a:t>?</a:t>
            </a:r>
            <a:endParaRPr lang="en-US" dirty="0"/>
          </a:p>
        </p:txBody>
      </p:sp>
      <p:sp>
        <p:nvSpPr>
          <p:cNvPr id="3" name="Content Placeholder 2"/>
          <p:cNvSpPr>
            <a:spLocks noGrp="1"/>
          </p:cNvSpPr>
          <p:nvPr>
            <p:ph sz="quarter" idx="1"/>
          </p:nvPr>
        </p:nvSpPr>
        <p:spPr>
          <a:xfrm>
            <a:off x="301752" y="1527048"/>
            <a:ext cx="4270248" cy="4572000"/>
          </a:xfrm>
        </p:spPr>
        <p:txBody>
          <a:bodyPr>
            <a:normAutofit fontScale="92500" lnSpcReduction="10000"/>
          </a:bodyPr>
          <a:lstStyle/>
          <a:p>
            <a:r>
              <a:rPr lang="en-US" sz="2400" dirty="0" smtClean="0"/>
              <a:t>A </a:t>
            </a:r>
            <a:r>
              <a:rPr lang="en-US" sz="2400" dirty="0"/>
              <a:t>lemon and a tomato aren’t the most natural of pairs, but that didn’t stop Israeli researchers from bringing us the </a:t>
            </a:r>
            <a:r>
              <a:rPr lang="en-US" sz="2400" dirty="0" err="1"/>
              <a:t>Lemato</a:t>
            </a:r>
            <a:r>
              <a:rPr lang="en-US" sz="2400" dirty="0"/>
              <a:t>! </a:t>
            </a:r>
            <a:endParaRPr lang="en-US" sz="2400" dirty="0" smtClean="0"/>
          </a:p>
          <a:p>
            <a:r>
              <a:rPr lang="en-US" sz="2400" dirty="0" smtClean="0"/>
              <a:t>Unlike </a:t>
            </a:r>
            <a:r>
              <a:rPr lang="en-US" sz="2400" dirty="0"/>
              <a:t>other genetically altered fruits and veggies (which were created primarily for health reasons), it appears that the </a:t>
            </a:r>
            <a:r>
              <a:rPr lang="en-US" sz="2400" dirty="0" err="1"/>
              <a:t>lemato</a:t>
            </a:r>
            <a:r>
              <a:rPr lang="en-US" sz="2400" dirty="0"/>
              <a:t> was solely an experiment to determine if it was possible to make </a:t>
            </a:r>
            <a:r>
              <a:rPr lang="en-US" sz="2400" dirty="0" err="1"/>
              <a:t>tomatos</a:t>
            </a:r>
            <a:r>
              <a:rPr lang="en-US" sz="2400" dirty="0"/>
              <a:t> give off the scent of lemons</a:t>
            </a:r>
            <a:r>
              <a:rPr lang="en-US" sz="2400" dirty="0" smtClean="0"/>
              <a:t>.   </a:t>
            </a:r>
            <a:r>
              <a:rPr lang="en-US" sz="2400" dirty="0"/>
              <a:t>Mission accomplished!</a:t>
            </a:r>
          </a:p>
          <a:p>
            <a:endParaRPr lang="en-US" dirty="0"/>
          </a:p>
        </p:txBody>
      </p:sp>
      <p:pic>
        <p:nvPicPr>
          <p:cNvPr id="13314" name="Picture 2" descr="lemat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06784" y="2286000"/>
            <a:ext cx="4457700" cy="3257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8819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500" dirty="0" smtClean="0"/>
              <a:t>Yesterday we came up with many popular agricultural innovations.  </a:t>
            </a:r>
          </a:p>
          <a:p>
            <a:pPr marL="0" indent="0">
              <a:buNone/>
            </a:pPr>
            <a:endParaRPr lang="en-US" sz="3500" dirty="0" smtClean="0"/>
          </a:p>
          <a:p>
            <a:r>
              <a:rPr lang="en-US" sz="3500" dirty="0" smtClean="0"/>
              <a:t>Today I would like to discuss a few more that we didn’t cover…</a:t>
            </a:r>
            <a:endParaRPr lang="en-US" sz="3500" dirty="0"/>
          </a:p>
        </p:txBody>
      </p:sp>
      <p:pic>
        <p:nvPicPr>
          <p:cNvPr id="3074" name="Picture 2" descr="Image Detai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05600" y="3962400"/>
            <a:ext cx="1716056"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0806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l"/>
            <a:r>
              <a:rPr lang="en-US" dirty="0" smtClean="0"/>
              <a:t>#1- Animal Immunization</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Diseases devastated all types of agriculture animals until the 1870’s.</a:t>
            </a:r>
          </a:p>
          <a:p>
            <a:pPr lvl="1"/>
            <a:r>
              <a:rPr lang="en-US" dirty="0" smtClean="0"/>
              <a:t>Louis Pasteur experimented with vaccinating animals.</a:t>
            </a:r>
          </a:p>
          <a:p>
            <a:pPr lvl="2"/>
            <a:r>
              <a:rPr lang="en-US" dirty="0" smtClean="0"/>
              <a:t>Found that animals that survived a type of disease created an immunity to it.</a:t>
            </a:r>
          </a:p>
          <a:p>
            <a:pPr lvl="2"/>
            <a:r>
              <a:rPr lang="en-US" dirty="0" smtClean="0"/>
              <a:t>He took blood from a sheep that survived anthrax, and separated the serum from the blood. </a:t>
            </a:r>
          </a:p>
          <a:p>
            <a:pPr lvl="2"/>
            <a:r>
              <a:rPr lang="en-US" dirty="0" smtClean="0"/>
              <a:t>His experiment consisted of 2 groups  of sheep</a:t>
            </a:r>
          </a:p>
          <a:p>
            <a:pPr lvl="3"/>
            <a:r>
              <a:rPr lang="en-US" dirty="0" smtClean="0"/>
              <a:t>Group 1</a:t>
            </a:r>
            <a:r>
              <a:rPr lang="en-US" dirty="0" smtClean="0">
                <a:sym typeface="Wingdings" pitchFamily="2" charset="2"/>
              </a:rPr>
              <a:t> Injected with serum.  Later injected with anthrax</a:t>
            </a:r>
          </a:p>
          <a:p>
            <a:pPr lvl="3"/>
            <a:r>
              <a:rPr lang="en-US" dirty="0" smtClean="0">
                <a:sym typeface="Wingdings" pitchFamily="2" charset="2"/>
              </a:rPr>
              <a:t>Group 2 </a:t>
            </a:r>
            <a:r>
              <a:rPr lang="en-US" dirty="0" smtClean="0"/>
              <a:t> </a:t>
            </a:r>
            <a:r>
              <a:rPr lang="en-US" dirty="0" smtClean="0">
                <a:sym typeface="Wingdings" pitchFamily="2" charset="2"/>
              </a:rPr>
              <a:t>Only injected with anthrax</a:t>
            </a:r>
            <a:endParaRPr lang="en-US" dirty="0"/>
          </a:p>
        </p:txBody>
      </p:sp>
      <p:pic>
        <p:nvPicPr>
          <p:cNvPr id="11266" name="Picture 2" descr="Image Detail"/>
          <p:cNvPicPr>
            <a:picLocks noChangeAspect="1" noChangeArrowheads="1"/>
          </p:cNvPicPr>
          <p:nvPr/>
        </p:nvPicPr>
        <p:blipFill>
          <a:blip r:embed="rId2" cstate="print"/>
          <a:srcRect/>
          <a:stretch>
            <a:fillRect/>
          </a:stretch>
        </p:blipFill>
        <p:spPr bwMode="auto">
          <a:xfrm>
            <a:off x="7162800" y="0"/>
            <a:ext cx="1981200" cy="1484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ox(in)">
                                      <p:cBhvr>
                                        <p:cTn id="20" dur="500"/>
                                        <p:tgtEl>
                                          <p:spTgt spid="3">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happened?</a:t>
            </a:r>
            <a:endParaRPr lang="en-US" dirty="0"/>
          </a:p>
        </p:txBody>
      </p:sp>
      <p:sp>
        <p:nvSpPr>
          <p:cNvPr id="3" name="Content Placeholder 2"/>
          <p:cNvSpPr>
            <a:spLocks noGrp="1"/>
          </p:cNvSpPr>
          <p:nvPr>
            <p:ph sz="quarter" idx="1"/>
          </p:nvPr>
        </p:nvSpPr>
        <p:spPr/>
        <p:txBody>
          <a:bodyPr/>
          <a:lstStyle/>
          <a:p>
            <a:r>
              <a:rPr lang="en-US" dirty="0" smtClean="0"/>
              <a:t>The group that received the serum remained healthy, while the group that did not died.</a:t>
            </a:r>
            <a:endParaRPr lang="en-US" dirty="0"/>
          </a:p>
        </p:txBody>
      </p:sp>
      <p:pic>
        <p:nvPicPr>
          <p:cNvPr id="10242" name="Picture 2" descr="Image Detail"/>
          <p:cNvPicPr>
            <a:picLocks noChangeAspect="1" noChangeArrowheads="1"/>
          </p:cNvPicPr>
          <p:nvPr/>
        </p:nvPicPr>
        <p:blipFill>
          <a:blip r:embed="rId2" cstate="print"/>
          <a:srcRect/>
          <a:stretch>
            <a:fillRect/>
          </a:stretch>
        </p:blipFill>
        <p:spPr bwMode="auto">
          <a:xfrm>
            <a:off x="457200" y="3810000"/>
            <a:ext cx="3657600" cy="2434872"/>
          </a:xfrm>
          <a:prstGeom prst="rect">
            <a:avLst/>
          </a:prstGeom>
          <a:noFill/>
        </p:spPr>
      </p:pic>
      <p:pic>
        <p:nvPicPr>
          <p:cNvPr id="10244" name="Picture 4" descr="Image Detail"/>
          <p:cNvPicPr>
            <a:picLocks noChangeAspect="1" noChangeArrowheads="1"/>
          </p:cNvPicPr>
          <p:nvPr/>
        </p:nvPicPr>
        <p:blipFill>
          <a:blip r:embed="rId3" cstate="print"/>
          <a:srcRect/>
          <a:stretch>
            <a:fillRect/>
          </a:stretch>
        </p:blipFill>
        <p:spPr bwMode="auto">
          <a:xfrm>
            <a:off x="4267200" y="2819400"/>
            <a:ext cx="4171950" cy="3125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 Canning &amp; Refrigeration</a:t>
            </a:r>
            <a:endParaRPr lang="en-US" dirty="0"/>
          </a:p>
        </p:txBody>
      </p:sp>
      <p:sp>
        <p:nvSpPr>
          <p:cNvPr id="3" name="Content Placeholder 2"/>
          <p:cNvSpPr>
            <a:spLocks noGrp="1"/>
          </p:cNvSpPr>
          <p:nvPr>
            <p:ph sz="quarter" idx="1"/>
          </p:nvPr>
        </p:nvSpPr>
        <p:spPr/>
        <p:txBody>
          <a:bodyPr/>
          <a:lstStyle/>
          <a:p>
            <a:r>
              <a:rPr lang="en-US" dirty="0" smtClean="0"/>
              <a:t>Problems:</a:t>
            </a:r>
          </a:p>
          <a:p>
            <a:pPr lvl="1"/>
            <a:r>
              <a:rPr lang="en-US" dirty="0" smtClean="0"/>
              <a:t>When a large animal was slaughtered, not all of it could be eaten without it spoiling.  Later animals were shipped live to slaughter houses in urban areas by railroad…</a:t>
            </a:r>
          </a:p>
          <a:p>
            <a:pPr lvl="1"/>
            <a:r>
              <a:rPr lang="en-US" dirty="0" smtClean="0"/>
              <a:t>Fresh fruit in summer spoiling quickly.</a:t>
            </a:r>
          </a:p>
          <a:p>
            <a:pPr lvl="2"/>
            <a:r>
              <a:rPr lang="en-US" dirty="0" smtClean="0"/>
              <a:t>Salting/Drying food was common, but not practical.</a:t>
            </a:r>
          </a:p>
          <a:p>
            <a:pPr lvl="1"/>
            <a:r>
              <a:rPr lang="en-US" dirty="0" smtClean="0"/>
              <a:t>1800- French Gov’t offered a prize to preserve food for long periods for army.</a:t>
            </a:r>
          </a:p>
          <a:p>
            <a:pPr lvl="2"/>
            <a:r>
              <a:rPr lang="en-US" dirty="0" smtClean="0"/>
              <a:t>Nick </a:t>
            </a:r>
            <a:r>
              <a:rPr lang="en-US" dirty="0" err="1" smtClean="0"/>
              <a:t>Appert</a:t>
            </a:r>
            <a:r>
              <a:rPr lang="en-US" dirty="0" smtClean="0"/>
              <a:t> developed a process of placing food in glass bottles and heating bottles in hot water bath.  He sealed tops with corks and wired them closed.</a:t>
            </a:r>
          </a:p>
        </p:txBody>
      </p:sp>
      <p:pic>
        <p:nvPicPr>
          <p:cNvPr id="19462" name="Picture 6" descr="Image Detail"/>
          <p:cNvPicPr>
            <a:picLocks noChangeAspect="1" noChangeArrowheads="1"/>
          </p:cNvPicPr>
          <p:nvPr/>
        </p:nvPicPr>
        <p:blipFill>
          <a:blip r:embed="rId2" cstate="print"/>
          <a:srcRect/>
          <a:stretch>
            <a:fillRect/>
          </a:stretch>
        </p:blipFill>
        <p:spPr bwMode="auto">
          <a:xfrm>
            <a:off x="6858000" y="0"/>
            <a:ext cx="2286000" cy="20989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amond(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6" name="Picture 4" descr="Image Detail"/>
          <p:cNvPicPr>
            <a:picLocks noChangeAspect="1" noChangeArrowheads="1"/>
          </p:cNvPicPr>
          <p:nvPr/>
        </p:nvPicPr>
        <p:blipFill>
          <a:blip r:embed="rId2" cstate="print"/>
          <a:srcRect/>
          <a:stretch>
            <a:fillRect/>
          </a:stretch>
        </p:blipFill>
        <p:spPr bwMode="auto">
          <a:xfrm>
            <a:off x="5410200" y="4844995"/>
            <a:ext cx="3733800" cy="2013005"/>
          </a:xfrm>
          <a:prstGeom prst="rect">
            <a:avLst/>
          </a:prstGeom>
          <a:noFill/>
        </p:spPr>
      </p:pic>
      <p:sp>
        <p:nvSpPr>
          <p:cNvPr id="3" name="Content Placeholder 2"/>
          <p:cNvSpPr>
            <a:spLocks noGrp="1"/>
          </p:cNvSpPr>
          <p:nvPr>
            <p:ph sz="quarter" idx="1"/>
          </p:nvPr>
        </p:nvSpPr>
        <p:spPr/>
        <p:txBody>
          <a:bodyPr>
            <a:normAutofit lnSpcReduction="10000"/>
          </a:bodyPr>
          <a:lstStyle/>
          <a:p>
            <a:pPr marL="274320" lvl="2" indent="-274320">
              <a:buClr>
                <a:schemeClr val="accent1"/>
              </a:buClr>
              <a:buSzPct val="85000"/>
              <a:buFont typeface="Wingdings 2"/>
              <a:buChar char=""/>
            </a:pPr>
            <a:r>
              <a:rPr lang="en-US" sz="2200" dirty="0" smtClean="0"/>
              <a:t>The heating killed the microorganisms, and the seal prevented other microorganisms .  Food stayed edible for months. </a:t>
            </a:r>
          </a:p>
          <a:p>
            <a:pPr marL="548640" lvl="3" indent="-274320">
              <a:buClr>
                <a:schemeClr val="accent1"/>
              </a:buClr>
              <a:buSzPct val="85000"/>
              <a:buFont typeface="Wingdings 2"/>
              <a:buChar char=""/>
            </a:pPr>
            <a:r>
              <a:rPr lang="en-US" sz="2200" dirty="0" err="1" smtClean="0"/>
              <a:t>Appert</a:t>
            </a:r>
            <a:r>
              <a:rPr lang="en-US" sz="2200" dirty="0" smtClean="0"/>
              <a:t> died before understanding why this worked…</a:t>
            </a:r>
          </a:p>
          <a:p>
            <a:pPr marL="274320" lvl="2" indent="-274320">
              <a:buClr>
                <a:schemeClr val="accent1"/>
              </a:buClr>
              <a:buSzPct val="85000"/>
              <a:buFont typeface="Wingdings 2"/>
              <a:buChar char=""/>
            </a:pPr>
            <a:r>
              <a:rPr lang="en-US" sz="2200" dirty="0" smtClean="0"/>
              <a:t>In 1810, the Tin Can was invented, and “Canning” was revolutionized. </a:t>
            </a:r>
          </a:p>
          <a:p>
            <a:pPr>
              <a:buNone/>
            </a:pPr>
            <a:endParaRPr lang="en-US" dirty="0" smtClean="0"/>
          </a:p>
          <a:p>
            <a:r>
              <a:rPr lang="en-US" sz="2200" dirty="0" smtClean="0"/>
              <a:t>People Cut ice from lakes and used ice-boxes until the 1880’s, when refrigeration was developed.</a:t>
            </a:r>
          </a:p>
          <a:p>
            <a:pPr>
              <a:buNone/>
            </a:pPr>
            <a:endParaRPr lang="en-US" sz="2200" dirty="0" smtClean="0"/>
          </a:p>
          <a:p>
            <a:r>
              <a:rPr lang="en-US" sz="2200" dirty="0" smtClean="0"/>
              <a:t>The refrigerated railcar was invented</a:t>
            </a:r>
          </a:p>
          <a:p>
            <a:pPr>
              <a:buNone/>
            </a:pPr>
            <a:r>
              <a:rPr lang="en-US" sz="2200" dirty="0" smtClean="0"/>
              <a:t> in 1906 to allow fresh meat &amp; fruit anywhere </a:t>
            </a:r>
          </a:p>
          <a:p>
            <a:pPr>
              <a:buNone/>
            </a:pPr>
            <a:r>
              <a:rPr lang="en-US" sz="2200" dirty="0" smtClean="0"/>
              <a:t>in the country, and at any time of year.</a:t>
            </a:r>
            <a:endParaRPr lang="en-US" sz="2200" dirty="0"/>
          </a:p>
        </p:txBody>
      </p:sp>
      <p:pic>
        <p:nvPicPr>
          <p:cNvPr id="18434" name="Picture 2" descr="Image Detail"/>
          <p:cNvPicPr>
            <a:picLocks noChangeAspect="1" noChangeArrowheads="1"/>
          </p:cNvPicPr>
          <p:nvPr/>
        </p:nvPicPr>
        <p:blipFill>
          <a:blip r:embed="rId3" cstate="print"/>
          <a:srcRect/>
          <a:stretch>
            <a:fillRect/>
          </a:stretch>
        </p:blipFill>
        <p:spPr bwMode="auto">
          <a:xfrm>
            <a:off x="7696200" y="1981200"/>
            <a:ext cx="1131418" cy="16897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ox(in)">
                                      <p:cBhvr>
                                        <p:cTn id="20" dur="500"/>
                                        <p:tgtEl>
                                          <p:spTgt spid="3">
                                            <p:txEl>
                                              <p:pRg st="7" end="7"/>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ox(in)">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Ag Mechanization-</a:t>
            </a:r>
            <a:endParaRPr lang="en-US" dirty="0"/>
          </a:p>
        </p:txBody>
      </p:sp>
      <p:sp>
        <p:nvSpPr>
          <p:cNvPr id="3" name="Content Placeholder 2"/>
          <p:cNvSpPr>
            <a:spLocks noGrp="1"/>
          </p:cNvSpPr>
          <p:nvPr>
            <p:ph sz="quarter" idx="1"/>
          </p:nvPr>
        </p:nvSpPr>
        <p:spPr/>
        <p:txBody>
          <a:bodyPr/>
          <a:lstStyle/>
          <a:p>
            <a:r>
              <a:rPr lang="en-US" dirty="0" smtClean="0"/>
              <a:t>Wooden plows and iron plows were used for many years, but were insufficient.</a:t>
            </a:r>
          </a:p>
          <a:p>
            <a:r>
              <a:rPr lang="en-US" dirty="0" smtClean="0"/>
              <a:t>John Deere invented the steel plow, which were lighter and stronger.</a:t>
            </a:r>
          </a:p>
          <a:p>
            <a:r>
              <a:rPr lang="en-US" dirty="0" smtClean="0"/>
              <a:t>This opened up</a:t>
            </a:r>
          </a:p>
          <a:p>
            <a:pPr>
              <a:buNone/>
            </a:pPr>
            <a:r>
              <a:rPr lang="en-US" dirty="0" smtClean="0"/>
              <a:t> millions of acres </a:t>
            </a:r>
          </a:p>
          <a:p>
            <a:pPr>
              <a:buNone/>
            </a:pPr>
            <a:r>
              <a:rPr lang="en-US" dirty="0" smtClean="0"/>
              <a:t>to now be farmed.</a:t>
            </a:r>
            <a:endParaRPr lang="en-US" dirty="0"/>
          </a:p>
        </p:txBody>
      </p:sp>
      <p:pic>
        <p:nvPicPr>
          <p:cNvPr id="17412" name="Picture 4" descr="Image Detail"/>
          <p:cNvPicPr>
            <a:picLocks noChangeAspect="1" noChangeArrowheads="1"/>
          </p:cNvPicPr>
          <p:nvPr/>
        </p:nvPicPr>
        <p:blipFill>
          <a:blip r:embed="rId2" cstate="print"/>
          <a:srcRect/>
          <a:stretch>
            <a:fillRect/>
          </a:stretch>
        </p:blipFill>
        <p:spPr bwMode="auto">
          <a:xfrm>
            <a:off x="3886200" y="3073315"/>
            <a:ext cx="4953000" cy="37846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 Mechanization…</a:t>
            </a:r>
            <a:endParaRPr lang="en-US" dirty="0"/>
          </a:p>
        </p:txBody>
      </p:sp>
      <p:sp>
        <p:nvSpPr>
          <p:cNvPr id="3" name="Content Placeholder 2"/>
          <p:cNvSpPr>
            <a:spLocks noGrp="1"/>
          </p:cNvSpPr>
          <p:nvPr>
            <p:ph sz="quarter" idx="1"/>
          </p:nvPr>
        </p:nvSpPr>
        <p:spPr/>
        <p:txBody>
          <a:bodyPr/>
          <a:lstStyle/>
          <a:p>
            <a:r>
              <a:rPr lang="en-US" dirty="0" smtClean="0"/>
              <a:t>Big Advancements came during the Industrial Revolution, including:</a:t>
            </a:r>
          </a:p>
          <a:p>
            <a:pPr lvl="1"/>
            <a:r>
              <a:rPr lang="en-US" dirty="0" smtClean="0"/>
              <a:t>Interchangeable Parts</a:t>
            </a:r>
          </a:p>
          <a:p>
            <a:pPr lvl="1"/>
            <a:r>
              <a:rPr lang="en-US" dirty="0" smtClean="0"/>
              <a:t>Cyrus McCormick- Wheat Reaper- (1931) </a:t>
            </a:r>
          </a:p>
          <a:p>
            <a:pPr lvl="1"/>
            <a:r>
              <a:rPr lang="en-US" dirty="0" smtClean="0"/>
              <a:t>Steam Powered Threshing Machine</a:t>
            </a:r>
            <a:endParaRPr lang="en-US" dirty="0"/>
          </a:p>
        </p:txBody>
      </p:sp>
      <p:pic>
        <p:nvPicPr>
          <p:cNvPr id="16386" name="Picture 2" descr="McCormick reaper"/>
          <p:cNvPicPr>
            <a:picLocks noChangeAspect="1" noChangeArrowheads="1"/>
          </p:cNvPicPr>
          <p:nvPr/>
        </p:nvPicPr>
        <p:blipFill>
          <a:blip r:embed="rId2" cstate="print"/>
          <a:srcRect/>
          <a:stretch>
            <a:fillRect/>
          </a:stretch>
        </p:blipFill>
        <p:spPr bwMode="auto">
          <a:xfrm>
            <a:off x="304800" y="3714750"/>
            <a:ext cx="4210050" cy="3143250"/>
          </a:xfrm>
          <a:prstGeom prst="rect">
            <a:avLst/>
          </a:prstGeom>
          <a:noFill/>
        </p:spPr>
      </p:pic>
      <p:pic>
        <p:nvPicPr>
          <p:cNvPr id="16388" name="Picture 4" descr="http://truedakotan.com/wordpress/wp-content/uploads/2010/07/threshing-near-aberdeen.jpg"/>
          <p:cNvPicPr>
            <a:picLocks noChangeAspect="1" noChangeArrowheads="1"/>
          </p:cNvPicPr>
          <p:nvPr/>
        </p:nvPicPr>
        <p:blipFill>
          <a:blip r:embed="rId3" cstate="print"/>
          <a:srcRect/>
          <a:stretch>
            <a:fillRect/>
          </a:stretch>
        </p:blipFill>
        <p:spPr bwMode="auto">
          <a:xfrm>
            <a:off x="4724400" y="3581400"/>
            <a:ext cx="4191000" cy="28292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274</TotalTime>
  <Words>993</Words>
  <Application>Microsoft Office PowerPoint</Application>
  <PresentationFormat>On-screen Show (4:3)</PresentationFormat>
  <Paragraphs>99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Slide 1</vt:lpstr>
      <vt:lpstr>Breakthroughs in Agricultural Science</vt:lpstr>
      <vt:lpstr>Slide 3</vt:lpstr>
      <vt:lpstr>#1- Animal Immunization </vt:lpstr>
      <vt:lpstr>What do you think happened?</vt:lpstr>
      <vt:lpstr>#2- Canning &amp; Refrigeration</vt:lpstr>
      <vt:lpstr>Slide 7</vt:lpstr>
      <vt:lpstr>#3- Ag Mechanization-</vt:lpstr>
      <vt:lpstr>Ag Mechanization…</vt:lpstr>
      <vt:lpstr>#4- Pesticides</vt:lpstr>
      <vt:lpstr>#5- Genetics</vt:lpstr>
      <vt:lpstr>Genetics, Continued-</vt:lpstr>
      <vt:lpstr>#6- Artificial Insemination- (AI) </vt:lpstr>
      <vt:lpstr>#7- Embryo Transfer (ET)</vt:lpstr>
      <vt:lpstr>Embryo Transfer allows producers to:</vt:lpstr>
      <vt:lpstr>#8- Computer Use</vt:lpstr>
      <vt:lpstr>#9- Genetic Engineering</vt:lpstr>
      <vt:lpstr>First GMO Fruit- Flavr Savr Tomato-</vt:lpstr>
      <vt:lpstr>Some GMO Fruits-</vt:lpstr>
      <vt:lpstr>Colored Carrots?</vt:lpstr>
      <vt:lpstr>Lemons + Tomato = Lemato?</vt:lpstr>
    </vt:vector>
  </TitlesOfParts>
  <Company>ips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hovell</dc:creator>
  <cp:lastModifiedBy>hovell</cp:lastModifiedBy>
  <cp:revision>19</cp:revision>
  <dcterms:created xsi:type="dcterms:W3CDTF">2011-09-06T21:58:12Z</dcterms:created>
  <dcterms:modified xsi:type="dcterms:W3CDTF">2011-09-07T18:56:18Z</dcterms:modified>
</cp:coreProperties>
</file>