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6" autoAdjust="0"/>
  </p:normalViewPr>
  <p:slideViewPr>
    <p:cSldViewPr>
      <p:cViewPr varScale="1">
        <p:scale>
          <a:sx n="83" d="100"/>
          <a:sy n="83" d="100"/>
        </p:scale>
        <p:origin x="-78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163E22-BD53-49D4-8EFC-632B43AF33E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C311CD-B9F0-428A-9167-AB91A3EB887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737CB-348E-4CB3-B53D-95D96716355C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7A441B-A060-41F3-9813-5EF457AC4401}" type="slidenum">
              <a:rPr lang="en-US"/>
              <a:pPr/>
              <a:t>10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21FEBA-9E2B-4AC9-BFE1-1D81AABAA511}" type="slidenum">
              <a:rPr lang="en-US"/>
              <a:pPr/>
              <a:t>11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B31561-99E9-4354-8227-609EBB7FE692}" type="slidenum">
              <a:rPr lang="en-US"/>
              <a:pPr/>
              <a:t>12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7B0752-69C1-4907-AB84-950C9150011A}" type="slidenum">
              <a:rPr lang="en-US"/>
              <a:pPr/>
              <a:t>13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86C27E-B4FC-4626-9AEC-1419CFC2A642}" type="slidenum">
              <a:rPr lang="en-US"/>
              <a:pPr/>
              <a:t>14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2A4C99-FF30-404D-8091-7ADAEC278058}" type="slidenum">
              <a:rPr lang="en-US"/>
              <a:pPr/>
              <a:t>2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246038-EEFD-476F-AF8C-7BFADE5D6900}" type="slidenum">
              <a:rPr lang="en-US"/>
              <a:pPr/>
              <a:t>3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C011D6-025F-4EC4-AED2-AD3D835ED289}" type="slidenum">
              <a:rPr lang="en-US"/>
              <a:pPr/>
              <a:t>4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F4DE90-00DD-4DC6-AA3C-A444DE37C4B9}" type="slidenum">
              <a:rPr lang="en-US"/>
              <a:pPr/>
              <a:t>5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2EC75D-B6ED-4A6D-9635-5E85E9CC976F}" type="slidenum">
              <a:rPr lang="en-US"/>
              <a:pPr/>
              <a:t>6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95A9A3-AEF5-4936-B2B2-30E4052BEC77}" type="slidenum">
              <a:rPr lang="en-US"/>
              <a:pPr/>
              <a:t>7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6B356C-886F-404A-A2FC-A4832084A06C}" type="slidenum">
              <a:rPr lang="en-US"/>
              <a:pPr/>
              <a:t>8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516F17-D69C-4283-B571-14A8FECF0A39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4035" name="Rectangle 3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2362200" y="3124200"/>
            <a:ext cx="4648200" cy="609600"/>
          </a:xfrm>
        </p:spPr>
        <p:txBody>
          <a:bodyPr lIns="91440" tIns="45720" rIns="91440" bIns="45720" anchor="ctr" anchorCtr="0"/>
          <a:lstStyle>
            <a:lvl1pPr>
              <a:defRPr sz="2800">
                <a:solidFill>
                  <a:srgbClr val="432A1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subTitle" sz="quarter" idx="1"/>
          </p:nvPr>
        </p:nvSpPr>
        <p:spPr bwMode="black">
          <a:xfrm>
            <a:off x="1371600" y="3810000"/>
            <a:ext cx="65532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1B6067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white">
          <a:xfrm>
            <a:off x="2305050" y="6489700"/>
            <a:ext cx="470535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/>
            <a:r>
              <a:rPr lang="en-US" sz="1200">
                <a:solidFill>
                  <a:schemeClr val="bg1"/>
                </a:solidFill>
                <a:latin typeface="Times" pitchFamily="28" charset="0"/>
              </a:rPr>
              <a:t>Copyright © 2010 Delmar, Cengage Learning.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102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3011" name="Rectangle 102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12" name="Rectangle 102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3" name="Text Box 1029"/>
          <p:cNvSpPr txBox="1">
            <a:spLocks noChangeArrowheads="1"/>
          </p:cNvSpPr>
          <p:nvPr/>
        </p:nvSpPr>
        <p:spPr bwMode="black">
          <a:xfrm>
            <a:off x="2305050" y="6489700"/>
            <a:ext cx="470535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eaLnBrk="0" hangingPunct="0"/>
            <a:r>
              <a:rPr lang="en-US" sz="1200">
                <a:latin typeface="Times" pitchFamily="28" charset="0"/>
              </a:rPr>
              <a:t>Copyright © 2010 Delmar, Cengage Learning.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627E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00627E"/>
          </a:solidFill>
          <a:latin typeface="Times" pitchFamily="2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00627E"/>
          </a:solidFill>
          <a:latin typeface="Times" pitchFamily="2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00627E"/>
          </a:solidFill>
          <a:latin typeface="Times" pitchFamily="2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00627E"/>
          </a:solidFill>
          <a:latin typeface="Times" pitchFamily="2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627E"/>
          </a:solidFill>
          <a:latin typeface="Times" pitchFamily="2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627E"/>
          </a:solidFill>
          <a:latin typeface="Times" pitchFamily="2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627E"/>
          </a:solidFill>
          <a:latin typeface="Times" pitchFamily="2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627E"/>
          </a:solidFill>
          <a:latin typeface="Times" pitchFamily="2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://images.search.yahoo.com/images/view;_ylt=A0PDoKrZCE5QjysAxuCJzbkF;_ylu=X3oDMTBlMTQ4cGxyBHNlYwNzcgRzbGsDaW1n?back=http%3A%2F%2Fimages.search.yahoo.com%2Fsearch%2Fimages%3Fp%3DGymnosperms%26n%3D30%26ei%3Dutf-8%26fr%3Dyfp-t-701%26tab%3Dorganic%26ri%3D12&amp;w=500&amp;h=375&amp;imgurl=farm4.static.flickr.com%2F3266%2F2549990592_de53900f30.jpg&amp;rurl=http%3A%2F%2Flasquetipress.blogspot.com%2F2008%2F06%2Fgymnosperms-on-my-mind.html&amp;size=190.4+KB&amp;name=Lasqueti+Press%3A+Gymnosperms+on+my+mind&amp;p=Gymnosperms&amp;oid=e116a5dae1b4867cc099d734b2bc0dbf&amp;fr2=&amp;fr=yfp-t-701&amp;tt=Lasqueti%2BPress%253A%2BGymnosperms%2Bon%2Bmy%2Bmind&amp;b=0&amp;ni=77&amp;no=12&amp;ts=&amp;tab=organic&amp;sigr=125b5djv9&amp;sigb=137djismv&amp;sigi=11mb273qc&amp;.crumb=k.vpxOrdf57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search.yahoo.com/images/view;_ylt=A0PDoKsIBE5Qs0oAacWJzbkF;_ylu=X3oDMTBlMTQ4cGxyBHNlYwNzcgRzbGsDaW1n?back=http%3A%2F%2Fimages.search.yahoo.com%2Fsearch%2Fimages%3Fp%3DPsilotum%26fr%3Dyfp-t-701%26fr2%3Dpiv-web%26tab%3Dorganic%26ri%3D9&amp;w=1024&amp;h=768&amp;imgurl=upload.wikimedia.org%2Fwikipedia%2Fcommons%2F2%2F2b%2FPsilotum_nudum.jpg&amp;rurl=http%3A%2F%2Fcommons.wikimedia.org%2Fwiki%2FFile%3APsilotum_nudum.jpg&amp;size=485.3+KB&amp;name=File%3APsilotum+nudum.jpg+-+Wikimedia+Commons&amp;p=Psilotum&amp;oid=06ee759d58afa1af203a0e6cf2eb8695&amp;fr2=piv-web&amp;fr=yfp-t-701&amp;tt=File%253APsilotum%2Bnudum.jpg%2B-%2BWikimedia%2BCommons&amp;b=0&amp;ni=21&amp;no=9&amp;ts=&amp;tab=organic&amp;sigr=11pet78b3&amp;sigb=131o3pvp7&amp;sigi=11uu7klso&amp;.crumb=k.vpxOrdf57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search.yahoo.com/images/view;_ylt=A0PDoS69B05QzWsAoueJzbkF;_ylu=X3oDMTBlMTQ4cGxyBHNlYwNzcgRzbGsDaW1n?back=http%3A%2F%2Fimages.search.yahoo.com%2Fsearch%2Fimages%3Fp%3Dclub%2Bmosses%26fr%3Dyfp-t-701%26fr2%3Dpiv-web%26tab%3Dorganic%26ri%3D3&amp;w=492&amp;h=369&amp;imgurl=www.pernellgerver.com%2Fgoldenclubmoss.gif&amp;rurl=http%3A%2F%2Fwww.pernellgerver.com%2Fgoldenclubmoss.htm&amp;size=152.6+KB&amp;name=Good+plant+companions+to+Golden+Club+Moss%3A&amp;p=club+mosses&amp;oid=87d66c634718d18a1b944ef1be0ac0eb&amp;fr2=piv-web&amp;fr=yfp-t-701&amp;tt=Good%2Bplant%2Bcompanions%2Bto%2BGolden%2BClub%2BMoss%253A&amp;b=0&amp;ni=42&amp;no=3&amp;ts=&amp;tab=organic&amp;sigr=11f8fs1bb&amp;sigb=1346d2alf&amp;sigi=118oc751q&amp;.crumb=k.vpxOrdf57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search.yahoo.com/images/view;_ylt=A0PDoS4WCE5QvFIAKm6JzbkF;_ylu=X3oDMTBlMTQ4cGxyBHNlYwNzcgRzbGsDaW1n?back=http%3A%2F%2Fimages.search.yahoo.com%2Fsearch%2Fimages%3Fp%3DPsilotophyta%26n%3D30%26ei%3Dutf-8%26fr%3Dyfp-t-701%26tab%3Dorganic%26ri%3D11&amp;w=150&amp;h=106&amp;imgurl=www.esu.edu%2F%7Emilewski%2Fintro_biol_two%2Flab_2_moss_ferns%2Fimages%2FPsilotum_sm.jpg&amp;rurl=http%3A%2F%2Fwww.esu.edu%2F%7Emilewski%2Fintro_biol_two%2Flab_2_moss_ferns%2FPsilophyta.html&amp;size=6.4+KB&amp;name=Description+with+links+to+images+of+Psilotum+nudum+and+Tmesipteris+tannensis.&amp;p=Psilotophyta&amp;oid=0390b2dab61a129176f681bbd157a7b2&amp;fr2=&amp;fr=yfp-t-701&amp;tt=Description%2Bwith%2Blinks%2Bto%2Bimages%2Bof%2BPsilotum%2Bnudum%2Band%2BTmesipteris%2Btannensis.&amp;b=0&amp;ni=77&amp;no=11&amp;ts=&amp;tab=organic&amp;sigr=12c7n9g8g&amp;sigb=138det8r4&amp;sigi=12crdfmg4&amp;.crumb=k.vpxOrdf57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62200" y="3200400"/>
            <a:ext cx="4648200" cy="533400"/>
          </a:xfrm>
        </p:spPr>
        <p:txBody>
          <a:bodyPr/>
          <a:lstStyle/>
          <a:p>
            <a:r>
              <a:rPr lang="en-US"/>
              <a:t>Chapter 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553200" cy="1600200"/>
          </a:xfrm>
        </p:spPr>
        <p:txBody>
          <a:bodyPr/>
          <a:lstStyle/>
          <a:p>
            <a:r>
              <a:rPr lang="en-US"/>
              <a:t>The Plant Kingdom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Spermatophytes (Seed Plants)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 b="1" dirty="0"/>
              <a:t>Gymnosperms</a:t>
            </a:r>
            <a:r>
              <a:rPr lang="en-US" dirty="0"/>
              <a:t>—“naked-seeded,” woody, perennial, mostly evergreen, represented principally by cone-bearing trees (conifers</a:t>
            </a:r>
            <a:r>
              <a:rPr lang="en-US" dirty="0" smtClean="0"/>
              <a:t>)</a:t>
            </a:r>
          </a:p>
          <a:p>
            <a:pPr>
              <a:spcBef>
                <a:spcPct val="100000"/>
              </a:spcBef>
            </a:pPr>
            <a:endParaRPr lang="en-US" dirty="0"/>
          </a:p>
          <a:p>
            <a:pPr>
              <a:spcBef>
                <a:spcPct val="100000"/>
              </a:spcBef>
            </a:pPr>
            <a:r>
              <a:rPr lang="en-US" b="1" dirty="0"/>
              <a:t>Angiosperms</a:t>
            </a:r>
            <a:r>
              <a:rPr lang="en-US" dirty="0"/>
              <a:t>—have flowers and seed always protected by fruit, further divided into two </a:t>
            </a:r>
            <a:r>
              <a:rPr lang="en-US" dirty="0" smtClean="0"/>
              <a:t>subdivisions</a:t>
            </a:r>
            <a:endParaRPr lang="en-US" dirty="0"/>
          </a:p>
        </p:txBody>
      </p:sp>
      <p:pic>
        <p:nvPicPr>
          <p:cNvPr id="11266" name="Picture 2" descr="http://ts3.mm.bing.net/images/thumbnail.aspx?q=4880986212991970&amp;id=e96e8f3ce8e153ef7e4936dcf6c43ec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2971800"/>
            <a:ext cx="2514600" cy="1550671"/>
          </a:xfrm>
          <a:prstGeom prst="rect">
            <a:avLst/>
          </a:prstGeom>
          <a:noFill/>
        </p:spPr>
      </p:pic>
      <p:pic>
        <p:nvPicPr>
          <p:cNvPr id="11268" name="Picture 4" descr="http://ts2.mm.bing.net/images/thumbnail.aspx?q=4557489303584837&amp;id=757460308d027826da332e491bcb0891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3048000"/>
            <a:ext cx="1971675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Subdivisions of Angiosperms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91000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dirty="0" smtClean="0"/>
              <a:t>Monocotyledon—one </a:t>
            </a:r>
            <a:r>
              <a:rPr lang="en-US" dirty="0"/>
              <a:t>cotyledon (seed leaf); e.g., bamboos, palms, grasses, cattails, lilies, irises, orchids, bananas, </a:t>
            </a:r>
            <a:r>
              <a:rPr lang="en-US" dirty="0" err="1"/>
              <a:t>bromelaids</a:t>
            </a:r>
            <a:endParaRPr lang="en-US" dirty="0"/>
          </a:p>
          <a:p>
            <a:pPr>
              <a:spcBef>
                <a:spcPct val="100000"/>
              </a:spcBef>
            </a:pPr>
            <a:r>
              <a:rPr lang="en-US" dirty="0" err="1" smtClean="0"/>
              <a:t>Dicotyledon</a:t>
            </a:r>
            <a:r>
              <a:rPr lang="en-US" dirty="0" smtClean="0"/>
              <a:t>—two </a:t>
            </a:r>
            <a:r>
              <a:rPr lang="en-US" dirty="0"/>
              <a:t>cotyledons; e.g., willows, poplars, roses, southern magnolias, honeysuckle, </a:t>
            </a:r>
            <a:r>
              <a:rPr lang="en-US" dirty="0" err="1"/>
              <a:t>allemanda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Lower Subdivisions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Order</a:t>
            </a:r>
          </a:p>
          <a:p>
            <a:r>
              <a:rPr lang="en-US" dirty="0"/>
              <a:t>Family</a:t>
            </a:r>
          </a:p>
          <a:p>
            <a:r>
              <a:rPr lang="en-US" dirty="0"/>
              <a:t>Genus</a:t>
            </a:r>
          </a:p>
          <a:p>
            <a:r>
              <a:rPr lang="en-US" dirty="0" smtClean="0"/>
              <a:t>Species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Variety-cultivar-clone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Binomial (Two-word) Nomenclature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/>
              <a:t>Genus</a:t>
            </a:r>
          </a:p>
          <a:p>
            <a:pPr>
              <a:spcBef>
                <a:spcPct val="100000"/>
              </a:spcBef>
            </a:pPr>
            <a:r>
              <a:rPr lang="en-US"/>
              <a:t>Species</a:t>
            </a:r>
          </a:p>
          <a:p>
            <a:pPr>
              <a:spcBef>
                <a:spcPct val="100000"/>
              </a:spcBef>
              <a:buFontTx/>
              <a:buNone/>
            </a:pPr>
            <a:r>
              <a:rPr lang="en-US"/>
              <a:t>	Based on flowers and/or reproductive parts of plant; flower is plant part least influenced by environmental changes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Research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100000"/>
              </a:spcBef>
            </a:pPr>
            <a:r>
              <a:rPr lang="en-US"/>
              <a:t>New taxonomic tools include</a:t>
            </a:r>
          </a:p>
          <a:p>
            <a:pPr lvl="1">
              <a:spcBef>
                <a:spcPct val="100000"/>
              </a:spcBef>
            </a:pPr>
            <a:r>
              <a:rPr lang="en-US"/>
              <a:t>chemical analysis of plant composition</a:t>
            </a:r>
          </a:p>
          <a:p>
            <a:pPr lvl="1">
              <a:spcBef>
                <a:spcPct val="100000"/>
              </a:spcBef>
            </a:pPr>
            <a:r>
              <a:rPr lang="en-US"/>
              <a:t>protein analysis of plant</a:t>
            </a:r>
          </a:p>
          <a:p>
            <a:pPr lvl="1">
              <a:spcBef>
                <a:spcPct val="100000"/>
              </a:spcBef>
            </a:pPr>
            <a:r>
              <a:rPr lang="en-US"/>
              <a:t>DNA analysis—genetic fingerprinting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 smtClean="0"/>
              <a:t>Plants are cool…because: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7772400" cy="4495800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dirty="0"/>
              <a:t>Manufacture their own </a:t>
            </a:r>
            <a:r>
              <a:rPr lang="en-US" dirty="0" smtClean="0"/>
              <a:t>food</a:t>
            </a:r>
          </a:p>
          <a:p>
            <a:pPr>
              <a:spcBef>
                <a:spcPct val="100000"/>
              </a:spcBef>
            </a:pPr>
            <a:r>
              <a:rPr lang="en-US" dirty="0" smtClean="0"/>
              <a:t>Have </a:t>
            </a:r>
            <a:r>
              <a:rPr lang="en-US" dirty="0"/>
              <a:t>continuous type of growth readily modified by environment</a:t>
            </a:r>
          </a:p>
          <a:p>
            <a:pPr>
              <a:spcBef>
                <a:spcPct val="100000"/>
              </a:spcBef>
            </a:pPr>
            <a:r>
              <a:rPr lang="en-US" dirty="0" smtClean="0"/>
              <a:t>Possess </a:t>
            </a:r>
            <a:r>
              <a:rPr lang="en-US" dirty="0"/>
              <a:t>less definite form than animals when </a:t>
            </a:r>
            <a:r>
              <a:rPr lang="en-US" dirty="0" smtClean="0"/>
              <a:t>mature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88% of world’s total calorie intake comes from plants!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80% of world’s protein intake comes from plants.</a:t>
            </a:r>
          </a:p>
          <a:p>
            <a:pPr>
              <a:spcBef>
                <a:spcPct val="100000"/>
              </a:spcBef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Plant Evolution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/>
              <a:t>400 million years ago—earliest land plants, similar to “whisk fern” (</a:t>
            </a:r>
            <a:r>
              <a:rPr lang="en-US" dirty="0" err="1"/>
              <a:t>Psilotum</a:t>
            </a:r>
            <a:r>
              <a:rPr lang="en-US" dirty="0"/>
              <a:t>)</a:t>
            </a:r>
          </a:p>
          <a:p>
            <a:pPr>
              <a:spcBef>
                <a:spcPct val="50000"/>
              </a:spcBef>
            </a:pPr>
            <a:r>
              <a:rPr lang="en-US" dirty="0"/>
              <a:t>350 million years ago—first seed plants, seed ferns</a:t>
            </a:r>
          </a:p>
          <a:p>
            <a:pPr>
              <a:spcBef>
                <a:spcPct val="50000"/>
              </a:spcBef>
            </a:pPr>
            <a:r>
              <a:rPr lang="en-US" dirty="0"/>
              <a:t>120 million years ago—first flowering plants (now make up about 2/3 of all plants)</a:t>
            </a:r>
          </a:p>
        </p:txBody>
      </p:sp>
      <p:pic>
        <p:nvPicPr>
          <p:cNvPr id="25602" name="Picture 2" descr="http://ts1.mm.bing.net/images/thumbnail.aspx?q=5017205398700152&amp;id=dae9419e20b891cbbd2d79bef06550f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-1"/>
            <a:ext cx="2076450" cy="15519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Geographical </a:t>
            </a:r>
            <a:r>
              <a:rPr lang="en-US" dirty="0" smtClean="0"/>
              <a:t>Distribution (pg. 4)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75000"/>
              </a:spcBef>
            </a:pPr>
            <a:r>
              <a:rPr lang="en-US" dirty="0"/>
              <a:t>Climate has most important effect on plant distribution/structural </a:t>
            </a:r>
            <a:r>
              <a:rPr lang="en-US" dirty="0" smtClean="0"/>
              <a:t>adaptations.</a:t>
            </a:r>
            <a:endParaRPr lang="en-US" dirty="0"/>
          </a:p>
          <a:p>
            <a:pPr>
              <a:spcBef>
                <a:spcPct val="75000"/>
              </a:spcBef>
            </a:pPr>
            <a:r>
              <a:rPr lang="en-US" dirty="0"/>
              <a:t>Greatest number of species is near the equator; smallest number near </a:t>
            </a:r>
            <a:r>
              <a:rPr lang="en-US" dirty="0" smtClean="0"/>
              <a:t>poles.</a:t>
            </a:r>
            <a:endParaRPr lang="en-US" dirty="0"/>
          </a:p>
          <a:p>
            <a:pPr>
              <a:spcBef>
                <a:spcPct val="75000"/>
              </a:spcBef>
            </a:pPr>
            <a:r>
              <a:rPr lang="en-US" dirty="0"/>
              <a:t>Biome: large areas with characteristic vegetation and animal species, such as tropical rain forest, desert, and </a:t>
            </a:r>
            <a:r>
              <a:rPr lang="en-US" dirty="0" smtClean="0"/>
              <a:t>tundra.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Main Roles of Plants: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85800" indent="-685800">
              <a:buFontTx/>
              <a:buAutoNum type="arabicPeriod"/>
            </a:pPr>
            <a:r>
              <a:rPr lang="en-US" b="1" dirty="0" smtClean="0"/>
              <a:t>Edible plants-</a:t>
            </a:r>
            <a:r>
              <a:rPr lang="en-US" dirty="0" smtClean="0"/>
              <a:t>(Whole plants or portions of plants, such as seeds and fruits)</a:t>
            </a:r>
          </a:p>
          <a:p>
            <a:pPr marL="685800" indent="-685800">
              <a:buFontTx/>
              <a:buAutoNum type="arabicPeriod"/>
            </a:pPr>
            <a:r>
              <a:rPr lang="en-US" b="1" dirty="0" smtClean="0"/>
              <a:t>Industrial uses</a:t>
            </a:r>
            <a:r>
              <a:rPr lang="en-US" dirty="0" smtClean="0"/>
              <a:t>— There are several important products produced from plants, such as wood, fibers, oils, and rubber</a:t>
            </a:r>
            <a:r>
              <a:rPr lang="en-US" dirty="0" smtClean="0"/>
              <a:t>.</a:t>
            </a:r>
          </a:p>
          <a:p>
            <a:pPr marL="685800" indent="-685800">
              <a:buFontTx/>
              <a:buAutoNum type="arabicPeriod"/>
            </a:pPr>
            <a:r>
              <a:rPr lang="en-US" b="1" dirty="0" smtClean="0"/>
              <a:t>Medicinal uses—</a:t>
            </a:r>
          </a:p>
          <a:p>
            <a:pPr marL="685800" indent="-685800">
              <a:buFontTx/>
              <a:buAutoNum type="arabicPeriod"/>
            </a:pPr>
            <a:r>
              <a:rPr lang="en-US" b="1" dirty="0" smtClean="0"/>
              <a:t>Oils— </a:t>
            </a:r>
            <a:r>
              <a:rPr lang="en-US" dirty="0" smtClean="0"/>
              <a:t>Many plants store oil as a food reserved in the seeds and fruits of the plant.</a:t>
            </a:r>
          </a:p>
          <a:p>
            <a:pPr marL="685800" indent="-685800">
              <a:buFontTx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Taxonomy (Classification System</a:t>
            </a:r>
            <a:r>
              <a:rPr lang="en-US" sz="4000" dirty="0" smtClean="0"/>
              <a:t>)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Plants can be classified many ways, including…</a:t>
            </a:r>
            <a:endParaRPr lang="en-US" sz="28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dirty="0" err="1"/>
              <a:t>Phylogenetic</a:t>
            </a:r>
            <a:r>
              <a:rPr lang="en-US" dirty="0"/>
              <a:t>—how plant looks</a:t>
            </a:r>
          </a:p>
          <a:p>
            <a:pPr>
              <a:spcBef>
                <a:spcPct val="100000"/>
              </a:spcBef>
            </a:pPr>
            <a:r>
              <a:rPr lang="en-US" dirty="0"/>
              <a:t>Environmental—where plant grows</a:t>
            </a:r>
          </a:p>
          <a:p>
            <a:pPr>
              <a:spcBef>
                <a:spcPct val="100000"/>
              </a:spcBef>
            </a:pPr>
            <a:r>
              <a:rPr lang="en-US" dirty="0"/>
              <a:t>Agricultural—what use plant is grown for</a:t>
            </a:r>
          </a:p>
          <a:p>
            <a:pPr>
              <a:spcBef>
                <a:spcPct val="100000"/>
              </a:spcBef>
            </a:pPr>
            <a:r>
              <a:rPr lang="en-US" dirty="0"/>
              <a:t>Natural/morphological—how plant’s structure compares to other plants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Plant Kingdom Divisions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dirty="0" err="1" smtClean="0"/>
              <a:t>Thallophytes</a:t>
            </a:r>
            <a:r>
              <a:rPr lang="en-US" dirty="0" smtClean="0"/>
              <a:t>—lack true </a:t>
            </a:r>
            <a:r>
              <a:rPr lang="en-US" dirty="0"/>
              <a:t>roots, stems, leaves, 10+ </a:t>
            </a:r>
            <a:r>
              <a:rPr lang="en-US" dirty="0" smtClean="0"/>
              <a:t>divisions </a:t>
            </a:r>
            <a:r>
              <a:rPr lang="en-US" dirty="0"/>
              <a:t>of algae and fungi</a:t>
            </a:r>
          </a:p>
          <a:p>
            <a:pPr>
              <a:spcBef>
                <a:spcPct val="50000"/>
              </a:spcBef>
            </a:pPr>
            <a:r>
              <a:rPr lang="en-US" dirty="0" err="1"/>
              <a:t>Embryophytes</a:t>
            </a:r>
            <a:r>
              <a:rPr lang="en-US" dirty="0"/>
              <a:t>—include two groups:</a:t>
            </a:r>
          </a:p>
          <a:p>
            <a:pPr lvl="1"/>
            <a:r>
              <a:rPr lang="en-US" dirty="0"/>
              <a:t>Bryophytes: no vascular tissues, simple in structure</a:t>
            </a:r>
          </a:p>
          <a:p>
            <a:pPr lvl="1"/>
            <a:r>
              <a:rPr lang="en-US" dirty="0"/>
              <a:t>Vascular plants: true roots, stems, leaves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Seven Vascular Plant Divisions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Four divisions represented by very few species:</a:t>
            </a:r>
          </a:p>
          <a:p>
            <a:pPr lvl="1"/>
            <a:r>
              <a:rPr lang="en-US" dirty="0" err="1"/>
              <a:t>Psilotophyta</a:t>
            </a:r>
            <a:r>
              <a:rPr lang="en-US" dirty="0"/>
              <a:t> (only three living species)</a:t>
            </a:r>
          </a:p>
          <a:p>
            <a:pPr lvl="1"/>
            <a:r>
              <a:rPr lang="en-US" dirty="0" err="1"/>
              <a:t>Lycopodiophyta</a:t>
            </a:r>
            <a:r>
              <a:rPr lang="en-US" dirty="0"/>
              <a:t> (club mosses)</a:t>
            </a:r>
          </a:p>
          <a:p>
            <a:pPr lvl="1"/>
            <a:r>
              <a:rPr lang="en-US" dirty="0" err="1"/>
              <a:t>Equisetophyta</a:t>
            </a:r>
            <a:r>
              <a:rPr lang="en-US" dirty="0"/>
              <a:t> (horsetails)</a:t>
            </a:r>
          </a:p>
          <a:p>
            <a:pPr lvl="1"/>
            <a:r>
              <a:rPr lang="en-US" dirty="0" err="1"/>
              <a:t>Rhyniophyta</a:t>
            </a:r>
            <a:r>
              <a:rPr lang="en-US" dirty="0"/>
              <a:t> (fossils</a:t>
            </a:r>
            <a:r>
              <a:rPr lang="en-US" dirty="0" smtClean="0"/>
              <a:t>)…extinct</a:t>
            </a:r>
            <a:endParaRPr lang="en-US" dirty="0"/>
          </a:p>
        </p:txBody>
      </p:sp>
      <p:pic>
        <p:nvPicPr>
          <p:cNvPr id="2" name="Picture 2" descr="http://ts1.mm.bing.net/images/thumbnail.aspx?q=4773899806638992&amp;id=eec11b1fcc948ebae32578ae40f548a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2209800"/>
            <a:ext cx="1971675" cy="1485900"/>
          </a:xfrm>
          <a:prstGeom prst="rect">
            <a:avLst/>
          </a:prstGeom>
          <a:noFill/>
        </p:spPr>
      </p:pic>
      <p:pic>
        <p:nvPicPr>
          <p:cNvPr id="15364" name="Picture 4" descr="http://ts1.mm.bing.net/images/thumbnail.aspx?q=5058407010927384&amp;id=e9fd133a4ce44c3c99255ad6ac83481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77000" y="3657600"/>
            <a:ext cx="1104900" cy="1885950"/>
          </a:xfrm>
          <a:prstGeom prst="rect">
            <a:avLst/>
          </a:prstGeom>
          <a:noFill/>
        </p:spPr>
      </p:pic>
      <p:pic>
        <p:nvPicPr>
          <p:cNvPr id="15366" name="Picture 6" descr="http://ts2.mm.bing.net/images/thumbnail.aspx?q=5011969834420045&amp;id=3cac840e27fd27bcd3b2a9c5fb6459a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67600" y="990600"/>
            <a:ext cx="1428750" cy="1009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Seven Vascular Plant Divisions</a:t>
            </a:r>
            <a:r>
              <a:rPr lang="en-US" sz="4000"/>
              <a:t> (</a:t>
            </a:r>
            <a:r>
              <a:rPr lang="en-US" sz="4000" i="1"/>
              <a:t>continued</a:t>
            </a:r>
            <a:r>
              <a:rPr lang="en-US" sz="4000"/>
              <a:t>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r>
              <a:rPr lang="en-US" dirty="0"/>
              <a:t>Last three divisions, today’s vegetation:</a:t>
            </a:r>
          </a:p>
          <a:p>
            <a:pPr lvl="1"/>
            <a:r>
              <a:rPr lang="en-US" dirty="0" err="1"/>
              <a:t>Polypodiophyta</a:t>
            </a:r>
            <a:r>
              <a:rPr lang="en-US" dirty="0"/>
              <a:t>—ferns</a:t>
            </a:r>
          </a:p>
          <a:p>
            <a:pPr lvl="1"/>
            <a:r>
              <a:rPr lang="en-US" dirty="0" err="1"/>
              <a:t>Pinophyta</a:t>
            </a:r>
            <a:r>
              <a:rPr lang="en-US" dirty="0"/>
              <a:t>—cone-bearing gymnosperms*</a:t>
            </a:r>
          </a:p>
          <a:p>
            <a:pPr lvl="1"/>
            <a:r>
              <a:rPr lang="en-US" dirty="0" err="1"/>
              <a:t>Magnoliophyta</a:t>
            </a:r>
            <a:r>
              <a:rPr lang="en-US" dirty="0"/>
              <a:t>—true flowering plants, or </a:t>
            </a:r>
            <a:r>
              <a:rPr lang="en-US" dirty="0" smtClean="0"/>
              <a:t>angiosperms</a:t>
            </a:r>
            <a:r>
              <a:rPr lang="en-US" dirty="0"/>
              <a:t>*</a:t>
            </a:r>
          </a:p>
          <a:p>
            <a:pPr lvl="1">
              <a:buFontTx/>
              <a:buNone/>
            </a:pPr>
            <a:endParaRPr lang="en-US" dirty="0"/>
          </a:p>
          <a:p>
            <a:pPr lvl="1"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sz="2400" dirty="0"/>
              <a:t>*Collectively known as spermatophytes, or seed plants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ker PPT Template">
  <a:themeElements>
    <a:clrScheme name="Parker PP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arker PPT 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rker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ker PP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ker PP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ker PP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ker PP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ker PP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ker PP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ker PP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ker PP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ker PP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ker PP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ker PP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Templates:Parker PPT Template.pot</Template>
  <TotalTime>473</TotalTime>
  <Words>475</Words>
  <Application>Microsoft Office PowerPoint</Application>
  <PresentationFormat>On-screen Show (4:3)</PresentationFormat>
  <Paragraphs>82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Parker PPT Template</vt:lpstr>
      <vt:lpstr>Chapter 1</vt:lpstr>
      <vt:lpstr>Plants are cool…because:</vt:lpstr>
      <vt:lpstr>Plant Evolution</vt:lpstr>
      <vt:lpstr>Geographical Distribution (pg. 4)</vt:lpstr>
      <vt:lpstr>4 Main Roles of Plants:</vt:lpstr>
      <vt:lpstr>Taxonomy (Classification System) Plants can be classified many ways, including…</vt:lpstr>
      <vt:lpstr>2 Plant Kingdom Divisions</vt:lpstr>
      <vt:lpstr>Seven Vascular Plant Divisions</vt:lpstr>
      <vt:lpstr>Seven Vascular Plant Divisions (continued)</vt:lpstr>
      <vt:lpstr>Spermatophytes (Seed Plants)</vt:lpstr>
      <vt:lpstr>Two Subdivisions of Angiosperms</vt:lpstr>
      <vt:lpstr>Lower Subdivisions</vt:lpstr>
      <vt:lpstr>Binomial (Two-word) Nomenclature</vt:lpstr>
      <vt:lpstr>Research</vt:lpstr>
    </vt:vector>
  </TitlesOfParts>
  <Company>Delmar Learning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changeme</dc:creator>
  <cp:lastModifiedBy>hovell</cp:lastModifiedBy>
  <cp:revision>46</cp:revision>
  <dcterms:created xsi:type="dcterms:W3CDTF">2005-01-26T18:05:17Z</dcterms:created>
  <dcterms:modified xsi:type="dcterms:W3CDTF">2012-09-10T15:41:23Z</dcterms:modified>
</cp:coreProperties>
</file>