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8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A87-9BC9-4ED6-A3C3-8CFCF736851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67EAB-2C6F-4F13-B234-04702D178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67EAB-2C6F-4F13-B234-04702D178E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580D91-5AA1-4FCC-AF95-C8AA585BCB3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4AEC6F-FABD-4A66-A5BD-B6C0EFEC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Habitats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410200"/>
            <a:ext cx="5114778" cy="1101248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Craig </a:t>
            </a:r>
            <a:r>
              <a:rPr lang="en-US" dirty="0" smtClean="0"/>
              <a:t>Kohn, Waterford, 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Succession is the natural process of change and transition in a habitat</a:t>
            </a:r>
          </a:p>
          <a:p>
            <a:pPr lvl="1"/>
            <a:r>
              <a:rPr lang="en-US" dirty="0" smtClean="0"/>
              <a:t>E.g. a pond will eventually fill in with sediment to become a marsh.  </a:t>
            </a:r>
          </a:p>
          <a:p>
            <a:pPr lvl="1"/>
            <a:r>
              <a:rPr lang="en-US" dirty="0" smtClean="0"/>
              <a:t>The marsh will eventually dry into a meadow.  </a:t>
            </a:r>
          </a:p>
          <a:p>
            <a:pPr lvl="1"/>
            <a:r>
              <a:rPr lang="en-US" dirty="0" smtClean="0"/>
              <a:t>The meadow will become scattered with shrubs and then trees.  </a:t>
            </a:r>
          </a:p>
          <a:p>
            <a:pPr lvl="1"/>
            <a:r>
              <a:rPr lang="en-US" dirty="0" smtClean="0"/>
              <a:t>Eventually a full forest will occupy the same area and may remain until it is destroyed by a major natural process (fire, flood, glacier, volcano, etc.)</a:t>
            </a:r>
          </a:p>
          <a:p>
            <a:r>
              <a:rPr lang="en-US" dirty="0" smtClean="0"/>
              <a:t>Succession occurs over thousands of years; it is a slow process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Wild Turkeys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Turkey </a:t>
            </a:r>
            <a:r>
              <a:rPr lang="en-US" dirty="0"/>
              <a:t>populations increase dramatically as plant succession occurs in deciduous forests </a:t>
            </a:r>
            <a:r>
              <a:rPr lang="en-US" sz="1200" i="1" dirty="0"/>
              <a:t>(Peek, Review of Wildlife Mgmt</a:t>
            </a:r>
            <a:r>
              <a:rPr lang="en-US" sz="1200" i="1" dirty="0" smtClean="0"/>
              <a:t>)</a:t>
            </a:r>
          </a:p>
          <a:p>
            <a:pPr lvl="1"/>
            <a:r>
              <a:rPr lang="en-US" dirty="0" smtClean="0"/>
              <a:t>As young forests age into mature hardwood stands, turkey numbers increase rapidly. </a:t>
            </a:r>
            <a:endParaRPr lang="en-US" dirty="0"/>
          </a:p>
          <a:p>
            <a:r>
              <a:rPr lang="en-US" dirty="0"/>
              <a:t> Mature, open forests of mixed species create the most secure populations of wild turkeys</a:t>
            </a:r>
          </a:p>
          <a:p>
            <a:r>
              <a:rPr lang="en-US" dirty="0"/>
              <a:t>Mature hardwood forests are </a:t>
            </a:r>
            <a:r>
              <a:rPr lang="en-US" dirty="0" smtClean="0"/>
              <a:t>key for turkeys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 </a:t>
            </a:r>
            <a:r>
              <a:rPr lang="en-US" dirty="0"/>
              <a:t>intensive logging or suburban sprawl, turkey populations plummet </a:t>
            </a:r>
            <a:endParaRPr lang="en-US" dirty="0" smtClean="0"/>
          </a:p>
          <a:p>
            <a:pPr lvl="1"/>
            <a:r>
              <a:rPr lang="en-US" dirty="0"/>
              <a:t>Human expansion is </a:t>
            </a:r>
            <a:r>
              <a:rPr lang="en-US" dirty="0" smtClean="0"/>
              <a:t>especially bad in April-June </a:t>
            </a:r>
            <a:r>
              <a:rPr lang="en-US" dirty="0"/>
              <a:t>during nesting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vs. Disturbance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Succession is very different from human disturbance.</a:t>
            </a:r>
          </a:p>
          <a:p>
            <a:r>
              <a:rPr lang="en-US" dirty="0" smtClean="0"/>
              <a:t>Succession is slow and enables populations to move over time to new habitats that are more suitable</a:t>
            </a:r>
          </a:p>
          <a:p>
            <a:r>
              <a:rPr lang="en-US" dirty="0" smtClean="0"/>
              <a:t>Habitat disturbance and destruction is rapid; living species cannot adapt to the pace at which the habitat changes </a:t>
            </a:r>
          </a:p>
          <a:p>
            <a:pPr lvl="1"/>
            <a:r>
              <a:rPr lang="en-US" dirty="0" smtClean="0"/>
              <a:t>This causes species loss</a:t>
            </a:r>
          </a:p>
          <a:p>
            <a:r>
              <a:rPr lang="en-US" b="1" u="sng" dirty="0" smtClean="0"/>
              <a:t>Habitat destruction is the greatest cause of extinction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Habitat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</a:p>
          <a:p>
            <a:r>
              <a:rPr lang="en-US" dirty="0" smtClean="0"/>
              <a:t>Patchiness</a:t>
            </a:r>
          </a:p>
          <a:p>
            <a:r>
              <a:rPr lang="en-US" dirty="0" smtClean="0"/>
              <a:t>Edge </a:t>
            </a:r>
          </a:p>
          <a:p>
            <a:r>
              <a:rPr lang="en-US" dirty="0" smtClean="0"/>
              <a:t>Fragmentation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Biodiversity is a measure of habitat health</a:t>
            </a:r>
          </a:p>
          <a:p>
            <a:r>
              <a:rPr lang="en-US" dirty="0" smtClean="0"/>
              <a:t>The higher the biodiversity, the more secure the habitat </a:t>
            </a:r>
          </a:p>
          <a:p>
            <a:pPr lvl="1"/>
            <a:r>
              <a:rPr lang="en-US" dirty="0" smtClean="0"/>
              <a:t>E.g. think of the Irish Potato Famine; the lower the diversity of the food supply, the greater the threat to that species’ population </a:t>
            </a:r>
          </a:p>
          <a:p>
            <a:r>
              <a:rPr lang="en-US" b="1" u="sng" dirty="0" smtClean="0"/>
              <a:t>Biodiversity is maximized when habitat size is maximized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Patchiness</a:t>
            </a:r>
            <a:r>
              <a:rPr lang="en-US" dirty="0" smtClean="0"/>
              <a:t> is how </a:t>
            </a:r>
            <a:r>
              <a:rPr lang="en-US" dirty="0"/>
              <a:t>“broken up” a habitat is</a:t>
            </a:r>
          </a:p>
          <a:p>
            <a:pPr lvl="1"/>
            <a:r>
              <a:rPr lang="en-US" dirty="0"/>
              <a:t>I.e. is the habitat solid or more like a </a:t>
            </a:r>
            <a:r>
              <a:rPr lang="en-US" dirty="0" smtClean="0"/>
              <a:t>checkerboard</a:t>
            </a:r>
          </a:p>
          <a:p>
            <a:r>
              <a:rPr lang="en-US" dirty="0" smtClean="0"/>
              <a:t>The more “solid” a habitat, the better</a:t>
            </a:r>
          </a:p>
          <a:p>
            <a:pPr lvl="1"/>
            <a:r>
              <a:rPr lang="en-US" dirty="0" smtClean="0"/>
              <a:t>Imagine a drinking glass</a:t>
            </a:r>
          </a:p>
          <a:p>
            <a:pPr lvl="1"/>
            <a:r>
              <a:rPr lang="en-US" dirty="0" smtClean="0"/>
              <a:t>It works far better if it is in one piece</a:t>
            </a:r>
          </a:p>
          <a:p>
            <a:pPr lvl="2"/>
            <a:r>
              <a:rPr lang="en-US" dirty="0" smtClean="0"/>
              <a:t>A glass might hold some water in its shards, but it works far better as a single piece </a:t>
            </a:r>
          </a:p>
          <a:p>
            <a:pPr lvl="1"/>
            <a:r>
              <a:rPr lang="en-US" dirty="0" smtClean="0"/>
              <a:t>The same is true for a habitat</a:t>
            </a:r>
          </a:p>
          <a:p>
            <a:pPr lvl="1"/>
            <a:r>
              <a:rPr lang="en-US" dirty="0" smtClean="0"/>
              <a:t>We want to avoid “shattering” our habitats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One to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DCIM\107___10\IMG_1009.JPG"/>
          <p:cNvPicPr>
            <a:picLocks noChangeAspect="1" noChangeArrowheads="1"/>
          </p:cNvPicPr>
          <p:nvPr/>
        </p:nvPicPr>
        <p:blipFill>
          <a:blip r:embed="rId3" cstate="print"/>
          <a:srcRect t="10959" b="4110"/>
          <a:stretch>
            <a:fillRect/>
          </a:stretch>
        </p:blipFill>
        <p:spPr bwMode="auto">
          <a:xfrm>
            <a:off x="675148" y="1447800"/>
            <a:ext cx="7895304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to maximize the amount of isolated interior portions of a habitat </a:t>
            </a:r>
          </a:p>
          <a:p>
            <a:r>
              <a:rPr lang="en-US" b="1" u="sng" dirty="0" smtClean="0"/>
              <a:t>Edge</a:t>
            </a:r>
            <a:r>
              <a:rPr lang="en-US" dirty="0" smtClean="0"/>
              <a:t>  is the amount of borders that exist on a particular habitat.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edge habitat = less interior habitat </a:t>
            </a:r>
          </a:p>
          <a:p>
            <a:pPr lvl="1"/>
            <a:r>
              <a:rPr lang="en-US" dirty="0"/>
              <a:t>E.g. a round habitat has less edge than a long narrow habitat </a:t>
            </a:r>
          </a:p>
          <a:p>
            <a:pPr lvl="1"/>
            <a:r>
              <a:rPr lang="en-US" dirty="0"/>
              <a:t>Edge almost always has low biodiversity while the interior has high biodiversity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has more edge?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:\DCIM\107___10\IMG_1009.JPG"/>
          <p:cNvPicPr>
            <a:picLocks noChangeAspect="1" noChangeArrowheads="1"/>
          </p:cNvPicPr>
          <p:nvPr/>
        </p:nvPicPr>
        <p:blipFill>
          <a:blip r:embed="rId3" cstate="print"/>
          <a:srcRect t="10959" b="4110"/>
          <a:stretch>
            <a:fillRect/>
          </a:stretch>
        </p:blipFill>
        <p:spPr bwMode="auto">
          <a:xfrm>
            <a:off x="675148" y="1447800"/>
            <a:ext cx="7895304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Detrimental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habitat edge is usually the most altered and damaged portion of a habitat. For example…</a:t>
            </a:r>
          </a:p>
          <a:p>
            <a:pPr lvl="1"/>
            <a:r>
              <a:rPr lang="en-US" dirty="0" smtClean="0"/>
              <a:t>The edge has the greatest temperature changes</a:t>
            </a:r>
          </a:p>
          <a:p>
            <a:pPr lvl="1"/>
            <a:r>
              <a:rPr lang="en-US" dirty="0" smtClean="0"/>
              <a:t>Edge has the most invasive species</a:t>
            </a:r>
          </a:p>
          <a:p>
            <a:pPr lvl="2"/>
            <a:r>
              <a:rPr lang="en-US" dirty="0" smtClean="0"/>
              <a:t>E.g. Buckthorn and Garlic Mustard prevalence </a:t>
            </a:r>
          </a:p>
          <a:p>
            <a:pPr lvl="1"/>
            <a:r>
              <a:rPr lang="en-US" dirty="0" smtClean="0"/>
              <a:t>Edge is the most affected by pollution </a:t>
            </a:r>
          </a:p>
          <a:p>
            <a:pPr lvl="1"/>
            <a:r>
              <a:rPr lang="en-US" dirty="0" smtClean="0"/>
              <a:t>Edge is the most damaged in storms </a:t>
            </a:r>
          </a:p>
          <a:p>
            <a:pPr lvl="1"/>
            <a:r>
              <a:rPr lang="en-US" dirty="0" smtClean="0"/>
              <a:t>Edge is the most likely to be lost in fire </a:t>
            </a:r>
          </a:p>
          <a:p>
            <a:pPr lvl="1"/>
            <a:r>
              <a:rPr lang="en-US" dirty="0" smtClean="0"/>
              <a:t>Edge is the most likely to be affected by disease </a:t>
            </a:r>
          </a:p>
          <a:p>
            <a:pPr lvl="2"/>
            <a:r>
              <a:rPr lang="en-US" dirty="0" smtClean="0"/>
              <a:t>E.g. Emerald Ash Borer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u="sng" dirty="0"/>
              <a:t>habitat</a:t>
            </a:r>
            <a:r>
              <a:rPr lang="en-US" dirty="0"/>
              <a:t> is the place where a population of a species lives.</a:t>
            </a:r>
          </a:p>
          <a:p>
            <a:r>
              <a:rPr lang="en-US" dirty="0"/>
              <a:t>A </a:t>
            </a:r>
            <a:r>
              <a:rPr lang="en-US" b="1" u="sng" dirty="0"/>
              <a:t>population</a:t>
            </a:r>
            <a:r>
              <a:rPr lang="en-US" dirty="0"/>
              <a:t> is a group of living organisms of the same kind living in the same place at the same time. </a:t>
            </a:r>
          </a:p>
          <a:p>
            <a:pPr lvl="1"/>
            <a:r>
              <a:rPr lang="en-US" dirty="0"/>
              <a:t>All of the populations interact and form a community.</a:t>
            </a:r>
          </a:p>
          <a:p>
            <a:r>
              <a:rPr lang="en-US" dirty="0"/>
              <a:t>A </a:t>
            </a:r>
            <a:r>
              <a:rPr lang="en-US" b="1" u="sng" dirty="0"/>
              <a:t>community</a:t>
            </a:r>
            <a:r>
              <a:rPr lang="en-US" dirty="0"/>
              <a:t> is group of interacting living species sharing the non-living resources of a specific area</a:t>
            </a:r>
          </a:p>
          <a:p>
            <a:pPr lvl="1"/>
            <a:r>
              <a:rPr lang="en-US" dirty="0"/>
              <a:t>The interaction of the living species of the community and the non-living resources is </a:t>
            </a:r>
            <a:r>
              <a:rPr lang="en-US" dirty="0" smtClean="0"/>
              <a:t>an </a:t>
            </a:r>
            <a:r>
              <a:rPr lang="en-US" b="1" u="sng" dirty="0" smtClean="0"/>
              <a:t>ecosystem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Fragmentation</a:t>
            </a:r>
            <a:r>
              <a:rPr lang="en-US" dirty="0"/>
              <a:t> </a:t>
            </a:r>
            <a:r>
              <a:rPr lang="en-US" dirty="0" smtClean="0"/>
              <a:t>is the measure of how much edge and patchiness affects a habitat </a:t>
            </a:r>
          </a:p>
          <a:p>
            <a:r>
              <a:rPr lang="en-US" dirty="0" smtClean="0"/>
              <a:t>The immediate impact of fragmentation is that the surviving species will “huddle” in what remains of their habitat</a:t>
            </a:r>
          </a:p>
          <a:p>
            <a:pPr lvl="1"/>
            <a:r>
              <a:rPr lang="en-US" dirty="0" smtClean="0"/>
              <a:t>Biodiversity may initially increase because of this concentration of species</a:t>
            </a:r>
          </a:p>
          <a:p>
            <a:pPr lvl="1"/>
            <a:r>
              <a:rPr lang="en-US" dirty="0" smtClean="0"/>
              <a:t>Over time, species will be slowly lost </a:t>
            </a:r>
          </a:p>
          <a:p>
            <a:r>
              <a:rPr lang="en-US" b="1" u="sng" dirty="0" smtClean="0"/>
              <a:t>Higher Fragmentation = Lower Biodiversity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more fragmented?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:\DCIM\107___10\IMG_1009.JPG"/>
          <p:cNvPicPr>
            <a:picLocks noChangeAspect="1" noChangeArrowheads="1"/>
          </p:cNvPicPr>
          <p:nvPr/>
        </p:nvPicPr>
        <p:blipFill>
          <a:blip r:embed="rId3" cstate="print"/>
          <a:srcRect t="10959" b="4110"/>
          <a:stretch>
            <a:fillRect/>
          </a:stretch>
        </p:blipFill>
        <p:spPr bwMode="auto">
          <a:xfrm>
            <a:off x="675148" y="1447800"/>
            <a:ext cx="7895304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are species lost when a habitat is fragmented?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Many bird, mammal, and insect species will not cross even short distances to reach a new habitat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Populations of species will become isolated and genetic diversity will be reduced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species are lost, their niche will not be filled by new populations and the niche will not be filled</a:t>
            </a:r>
          </a:p>
          <a:p>
            <a:pPr lvl="1"/>
            <a:r>
              <a:rPr lang="en-US" dirty="0" smtClean="0"/>
              <a:t>Species dependent on the niche will also be lost</a:t>
            </a:r>
          </a:p>
          <a:p>
            <a:pPr lvl="1"/>
            <a:r>
              <a:rPr lang="en-US" dirty="0" smtClean="0"/>
              <a:t>This creates a sort of extinction domino effect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Fragmentation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u="sng" dirty="0"/>
              <a:t>Island Biogeography Model</a:t>
            </a:r>
            <a:r>
              <a:rPr lang="en-US" dirty="0"/>
              <a:t>: large areas have </a:t>
            </a:r>
            <a:r>
              <a:rPr lang="en-US" dirty="0" smtClean="0"/>
              <a:t>more diversity and more </a:t>
            </a:r>
            <a:r>
              <a:rPr lang="en-US" dirty="0"/>
              <a:t>species than small areas</a:t>
            </a:r>
          </a:p>
          <a:p>
            <a:pPr marL="800100" lvl="3" indent="-342900"/>
            <a:r>
              <a:rPr lang="en-US" dirty="0"/>
              <a:t>As habitats are split up, populations become isolated from each other, reducing the availability of diverse genomes from mating pairs </a:t>
            </a:r>
            <a:endParaRPr lang="en-US" dirty="0" smtClean="0"/>
          </a:p>
          <a:p>
            <a:pPr marL="800100" lvl="3" indent="-342900"/>
            <a:r>
              <a:rPr lang="en-US" dirty="0" smtClean="0"/>
              <a:t>Reduced genetic diversity = increased species susceptibility </a:t>
            </a:r>
          </a:p>
          <a:p>
            <a:pPr marL="800100" lvl="3" indent="-342900"/>
            <a:r>
              <a:rPr lang="en-US" dirty="0" smtClean="0"/>
              <a:t>As habitats become split up, the availability of species to fill a needed niche are lost. </a:t>
            </a:r>
            <a:br>
              <a:rPr lang="en-US" dirty="0" smtClean="0"/>
            </a:b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u="sng" dirty="0"/>
              <a:t>As habitats shrink, so does genetic diversity and species biodiversity </a:t>
            </a:r>
            <a:endParaRPr lang="en-US" b="1" u="sng" dirty="0" smtClean="0"/>
          </a:p>
          <a:p>
            <a:pPr marL="742950" lvl="2" indent="-342900"/>
            <a:r>
              <a:rPr lang="en-US" dirty="0" smtClean="0"/>
              <a:t>As biodiversity decreases, species are lost at faster rates due to disease, predation, competition from </a:t>
            </a:r>
            <a:r>
              <a:rPr lang="en-US" dirty="0" err="1" smtClean="0"/>
              <a:t>invasives</a:t>
            </a:r>
            <a:r>
              <a:rPr lang="en-US" dirty="0" smtClean="0"/>
              <a:t>, etc.</a:t>
            </a:r>
          </a:p>
          <a:p>
            <a:pPr marL="742950" lvl="2" indent="-342900"/>
            <a:r>
              <a:rPr lang="en-US" dirty="0" smtClean="0"/>
              <a:t>If a species is lost in a small habitat, the other species dependent on that species are also lost. </a:t>
            </a:r>
          </a:p>
          <a:p>
            <a:pPr marL="468630" lvl="1" indent="-342900"/>
            <a:r>
              <a:rPr lang="en-US" dirty="0" smtClean="0"/>
              <a:t>A road dividing a habitat in half causes far more damage </a:t>
            </a:r>
            <a:r>
              <a:rPr lang="en-US" smtClean="0"/>
              <a:t>than is </a:t>
            </a:r>
            <a:r>
              <a:rPr lang="en-US" dirty="0" smtClean="0"/>
              <a:t>immediately obvious.  Why? TPS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habitat must supply the needs of organisms, such as food, water, temperature, oxygen, and minerals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a habitat ceases to be able to do this, it ceases to be a suitable habitat</a:t>
            </a:r>
          </a:p>
          <a:p>
            <a:r>
              <a:rPr lang="en-US" dirty="0"/>
              <a:t>Every living species occupies a </a:t>
            </a:r>
            <a:r>
              <a:rPr lang="en-US" b="1" dirty="0"/>
              <a:t>niche</a:t>
            </a:r>
            <a:r>
              <a:rPr lang="en-US" dirty="0"/>
              <a:t>, or particular </a:t>
            </a:r>
            <a:r>
              <a:rPr lang="en-US" i="1" dirty="0"/>
              <a:t>role</a:t>
            </a:r>
            <a:r>
              <a:rPr lang="en-US" dirty="0"/>
              <a:t> in a </a:t>
            </a:r>
            <a:r>
              <a:rPr lang="en-US" dirty="0" smtClean="0"/>
              <a:t>habitat</a:t>
            </a:r>
          </a:p>
          <a:p>
            <a:pPr lvl="1"/>
            <a:r>
              <a:rPr lang="en-US" dirty="0" smtClean="0"/>
              <a:t>E.g. bees fill a reproductive niche for flowers</a:t>
            </a:r>
          </a:p>
          <a:p>
            <a:pPr lvl="1"/>
            <a:r>
              <a:rPr lang="en-US" dirty="0" smtClean="0"/>
              <a:t>Wolves fill a predatory niche that improves the genetic quality of a herd of elk </a:t>
            </a:r>
            <a:endParaRPr lang="en-US" dirty="0"/>
          </a:p>
          <a:p>
            <a:pPr lvl="1"/>
            <a:r>
              <a:rPr lang="en-US" dirty="0" smtClean="0"/>
              <a:t>A habitat has a limited amount of niches to fill. </a:t>
            </a:r>
            <a:endParaRPr lang="en-US" dirty="0"/>
          </a:p>
          <a:p>
            <a:pPr lvl="1"/>
            <a:r>
              <a:rPr lang="en-US" dirty="0"/>
              <a:t>Because of this, </a:t>
            </a:r>
            <a:r>
              <a:rPr lang="en-US" b="1" dirty="0"/>
              <a:t>competition, predation, cooperation, and symbiosis</a:t>
            </a:r>
            <a:r>
              <a:rPr lang="en-US" dirty="0"/>
              <a:t> occur.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Competition </a:t>
            </a:r>
            <a:r>
              <a:rPr lang="en-US" dirty="0" smtClean="0"/>
              <a:t>– when two species compete for the same resources; one wins, one loses </a:t>
            </a:r>
          </a:p>
          <a:p>
            <a:pPr lvl="1"/>
            <a:r>
              <a:rPr lang="en-US" dirty="0" smtClean="0"/>
              <a:t>E.g. Lions and hyenas </a:t>
            </a:r>
          </a:p>
          <a:p>
            <a:r>
              <a:rPr lang="en-US" b="1" dirty="0" smtClean="0"/>
              <a:t>Predation </a:t>
            </a:r>
            <a:r>
              <a:rPr lang="en-US" dirty="0" smtClean="0"/>
              <a:t> - when one species is consumed by another species for resources that it already consumed</a:t>
            </a:r>
          </a:p>
          <a:p>
            <a:pPr lvl="1"/>
            <a:r>
              <a:rPr lang="en-US" dirty="0" smtClean="0"/>
              <a:t>E.g. Wolves and elk </a:t>
            </a:r>
          </a:p>
          <a:p>
            <a:r>
              <a:rPr lang="en-US" b="1" dirty="0" smtClean="0"/>
              <a:t>Cooperation </a:t>
            </a:r>
            <a:r>
              <a:rPr lang="en-US" dirty="0" smtClean="0"/>
              <a:t>– when two species obtain resources through a mutual relationship</a:t>
            </a:r>
          </a:p>
          <a:p>
            <a:pPr lvl="1"/>
            <a:r>
              <a:rPr lang="en-US" dirty="0" smtClean="0"/>
              <a:t>E.g. leaf-cutter ants and fungus </a:t>
            </a:r>
          </a:p>
          <a:p>
            <a:r>
              <a:rPr lang="en-US" b="1" dirty="0" smtClean="0"/>
              <a:t>Symbiosis – </a:t>
            </a:r>
            <a:r>
              <a:rPr lang="en-US" dirty="0" smtClean="0"/>
              <a:t>when two species cooperate to the extent that they each become completely dependent on each other</a:t>
            </a:r>
          </a:p>
          <a:p>
            <a:pPr lvl="1"/>
            <a:r>
              <a:rPr lang="en-US" dirty="0" smtClean="0"/>
              <a:t>E.g. bacteria in a cow’s rumen; both need each other to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Abiotic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Nonliving resources </a:t>
            </a:r>
          </a:p>
          <a:p>
            <a:r>
              <a:rPr lang="en-US" dirty="0" smtClean="0"/>
              <a:t>Biotic Resources</a:t>
            </a:r>
          </a:p>
          <a:p>
            <a:pPr lvl="1"/>
            <a:r>
              <a:rPr lang="en-US" dirty="0" smtClean="0"/>
              <a:t>Living components of a habitat </a:t>
            </a:r>
          </a:p>
          <a:p>
            <a:r>
              <a:rPr lang="en-US" dirty="0" smtClean="0"/>
              <a:t>Structure </a:t>
            </a:r>
          </a:p>
          <a:p>
            <a:pPr lvl="1"/>
            <a:r>
              <a:rPr lang="en-US" dirty="0" smtClean="0"/>
              <a:t>Plant life components</a:t>
            </a:r>
          </a:p>
          <a:p>
            <a:r>
              <a:rPr lang="en-US" dirty="0" smtClean="0"/>
              <a:t>Succession </a:t>
            </a:r>
          </a:p>
          <a:p>
            <a:pPr lvl="1"/>
            <a:r>
              <a:rPr lang="en-US" dirty="0" smtClean="0"/>
              <a:t>Change, and rate of change, of a habitat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Abiotic</a:t>
            </a:r>
            <a:r>
              <a:rPr lang="en-US" dirty="0" smtClean="0"/>
              <a:t>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Abiotic</a:t>
            </a:r>
            <a:r>
              <a:rPr lang="en-US" dirty="0" smtClean="0"/>
              <a:t> resources are the non-living components of a habitat</a:t>
            </a:r>
          </a:p>
          <a:p>
            <a:r>
              <a:rPr lang="en-US" dirty="0" smtClean="0"/>
              <a:t>These include air, water, sunlight, minerals, etc. </a:t>
            </a:r>
          </a:p>
          <a:p>
            <a:r>
              <a:rPr lang="en-US" dirty="0" smtClean="0"/>
              <a:t>This could also include the terrain of a habitat, the weather patterns, and the climate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biological aspects of a habitat, including – </a:t>
            </a:r>
          </a:p>
          <a:p>
            <a:pPr lvl="1"/>
            <a:r>
              <a:rPr lang="en-US" dirty="0" smtClean="0"/>
              <a:t>Food: the resources needed for the energy demands of populations in a habitat </a:t>
            </a:r>
          </a:p>
          <a:p>
            <a:pPr lvl="1"/>
            <a:r>
              <a:rPr lang="en-US" dirty="0" smtClean="0"/>
              <a:t>Populations: the numbers of different living species</a:t>
            </a:r>
          </a:p>
          <a:p>
            <a:pPr lvl="1"/>
            <a:r>
              <a:rPr lang="en-US" dirty="0" smtClean="0"/>
              <a:t>Community: the types of different living species</a:t>
            </a:r>
          </a:p>
          <a:p>
            <a:pPr lvl="1"/>
            <a:r>
              <a:rPr lang="en-US" dirty="0" smtClean="0"/>
              <a:t>Fertility: the capacity for growth and development in a habitat </a:t>
            </a:r>
          </a:p>
          <a:p>
            <a:pPr lvl="1"/>
            <a:r>
              <a:rPr lang="en-US" dirty="0" smtClean="0"/>
              <a:t>Biodiversity: the numbers of individuals and species in a habitat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772400" cy="5236536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shape</a:t>
            </a:r>
            <a:r>
              <a:rPr lang="en-US" dirty="0"/>
              <a:t>, height, density, </a:t>
            </a:r>
            <a:r>
              <a:rPr lang="en-US" dirty="0" smtClean="0"/>
              <a:t>location, and </a:t>
            </a:r>
            <a:r>
              <a:rPr lang="en-US" dirty="0"/>
              <a:t>diversity of </a:t>
            </a:r>
            <a:r>
              <a:rPr lang="en-US" dirty="0" smtClean="0"/>
              <a:t>a habitat’s plant life. 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combination of these factors create…</a:t>
            </a:r>
          </a:p>
          <a:p>
            <a:pPr marL="742950" lvl="2" indent="-342900"/>
            <a:r>
              <a:rPr lang="en-US" dirty="0" smtClean="0"/>
              <a:t>Cover: areas to shelter living species (esp. wildlife) </a:t>
            </a:r>
          </a:p>
          <a:p>
            <a:pPr marL="742950" lvl="2" indent="-342900"/>
            <a:r>
              <a:rPr lang="en-US" dirty="0" smtClean="0"/>
              <a:t>Corridors: connections between different areas of the same habitat</a:t>
            </a:r>
          </a:p>
          <a:p>
            <a:pPr marL="742950" lvl="2" indent="-342900"/>
            <a:r>
              <a:rPr lang="en-US" dirty="0" smtClean="0"/>
              <a:t>Feeding areas: places in which wildlife can graze, forge, or hunt 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&amp; Habitat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Habitat health is not just a matter of size but also quality</a:t>
            </a:r>
          </a:p>
          <a:p>
            <a:r>
              <a:rPr lang="en-US" dirty="0" smtClean="0"/>
              <a:t>For example, moose populations in eastern Canada were wiped out by clear-cut forestry</a:t>
            </a:r>
          </a:p>
          <a:p>
            <a:pPr lvl="1"/>
            <a:r>
              <a:rPr lang="en-US" dirty="0" smtClean="0"/>
              <a:t>Research found that moose could not tolerate the loss of more than 0.5 square miles (Peek) </a:t>
            </a:r>
          </a:p>
          <a:p>
            <a:r>
              <a:rPr lang="en-US" dirty="0" smtClean="0"/>
              <a:t>However, even the loss of a specific kind of species (without removing the rest of the vegetation) could cause losses in moose populations. </a:t>
            </a:r>
          </a:p>
          <a:p>
            <a:pPr lvl="1"/>
            <a:r>
              <a:rPr lang="en-US" dirty="0" smtClean="0"/>
              <a:t>E.g. only removing coniferous trees was still harmful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1247</Words>
  <Application>Microsoft Office PowerPoint</Application>
  <PresentationFormat>On-screen Show (4:3)</PresentationFormat>
  <Paragraphs>161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Habitats</vt:lpstr>
      <vt:lpstr>Habitat Definitions</vt:lpstr>
      <vt:lpstr>Habitat Function</vt:lpstr>
      <vt:lpstr>Niche Interactions</vt:lpstr>
      <vt:lpstr>Components of a Habitat</vt:lpstr>
      <vt:lpstr>Abiotic Resources </vt:lpstr>
      <vt:lpstr>Biotic Resources </vt:lpstr>
      <vt:lpstr>Structure</vt:lpstr>
      <vt:lpstr>Structure &amp; Habitat Health</vt:lpstr>
      <vt:lpstr>Succession</vt:lpstr>
      <vt:lpstr>Case Study: Wild Turkeys </vt:lpstr>
      <vt:lpstr>Succession vs. Disturbance</vt:lpstr>
      <vt:lpstr>Measures of Habitat Health </vt:lpstr>
      <vt:lpstr>Biodiversity </vt:lpstr>
      <vt:lpstr>Patchiness</vt:lpstr>
      <vt:lpstr>From One to 26</vt:lpstr>
      <vt:lpstr>Edge</vt:lpstr>
      <vt:lpstr>Which has more edge? </vt:lpstr>
      <vt:lpstr>Detrimental Edge</vt:lpstr>
      <vt:lpstr>Fragmentation</vt:lpstr>
      <vt:lpstr>Which is more fragmented? </vt:lpstr>
      <vt:lpstr>Effects of Fragmentation</vt:lpstr>
      <vt:lpstr>Effects of Fragmentation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Habitats</dc:title>
  <dc:creator>WUHS</dc:creator>
  <cp:lastModifiedBy>hovell</cp:lastModifiedBy>
  <cp:revision>18</cp:revision>
  <dcterms:created xsi:type="dcterms:W3CDTF">2010-10-04T01:37:16Z</dcterms:created>
  <dcterms:modified xsi:type="dcterms:W3CDTF">2012-05-14T15:32:57Z</dcterms:modified>
</cp:coreProperties>
</file>