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5"/>
  </p:notesMasterIdLst>
  <p:sldIdLst>
    <p:sldId id="256" r:id="rId2"/>
    <p:sldId id="283" r:id="rId3"/>
    <p:sldId id="257" r:id="rId4"/>
    <p:sldId id="258" r:id="rId5"/>
    <p:sldId id="278" r:id="rId6"/>
    <p:sldId id="279" r:id="rId7"/>
    <p:sldId id="259" r:id="rId8"/>
    <p:sldId id="280" r:id="rId9"/>
    <p:sldId id="260" r:id="rId10"/>
    <p:sldId id="281" r:id="rId11"/>
    <p:sldId id="261" r:id="rId12"/>
    <p:sldId id="262" r:id="rId13"/>
    <p:sldId id="263" r:id="rId14"/>
    <p:sldId id="266" r:id="rId15"/>
    <p:sldId id="268" r:id="rId16"/>
    <p:sldId id="270" r:id="rId17"/>
    <p:sldId id="271" r:id="rId18"/>
    <p:sldId id="282" r:id="rId19"/>
    <p:sldId id="272" r:id="rId20"/>
    <p:sldId id="273" r:id="rId21"/>
    <p:sldId id="274" r:id="rId22"/>
    <p:sldId id="277" r:id="rId23"/>
    <p:sldId id="28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23A2C7-21CF-4645-B718-F2949C6111D9}" type="datetimeFigureOut">
              <a:rPr lang="en-US" smtClean="0"/>
              <a:pPr/>
              <a:t>1/27/2011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16AD42-0BA4-488D-BBA8-E178E6629057}" type="slidenum">
              <a:rPr lang="en-US" smtClean="0"/>
              <a:pPr/>
              <a:t>‹#›</a:t>
            </a:fld>
            <a:endParaRPr lang="en-US"/>
          </a:p>
        </p:txBody>
      </p:sp>
    </p:spTree>
    <p:extLst>
      <p:ext uri="{BB962C8B-B14F-4D97-AF65-F5344CB8AC3E}">
        <p14:creationId xmlns:p14="http://schemas.microsoft.com/office/powerpoint/2010/main" xmlns="" val="2873134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16AD42-0BA4-488D-BBA8-E178E662905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16AD42-0BA4-488D-BBA8-E178E6629057}"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16AD42-0BA4-488D-BBA8-E178E6629057}"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16AD42-0BA4-488D-BBA8-E178E6629057}"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76AD598-E69D-4CF0-9624-029957CBBEA9}" type="slidenum">
              <a:rPr lang="en-US"/>
              <a:pPr eaLnBrk="1" hangingPunct="1"/>
              <a:t>15</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30A978E-2C91-471C-A13E-96543A49E84D}" type="slidenum">
              <a:rPr lang="en-US"/>
              <a:pPr eaLnBrk="1" hangingPunct="1"/>
              <a:t>16</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t>7 million tons is equivalent to removing the emissions of 1 million cars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0E9C4AA-8735-471C-8735-F61AF93ADC6B}" type="slidenum">
              <a:rPr lang="en-US"/>
              <a:pPr eaLnBrk="1" hangingPunct="1"/>
              <a:t>17</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C02E2B1-A4C3-423B-AECD-96E50D789363}" type="slidenum">
              <a:rPr lang="en-US"/>
              <a:pPr eaLnBrk="1" hangingPunct="1"/>
              <a:t>19</a:t>
            </a:fld>
            <a:endParaRPr lang="en-US"/>
          </a:p>
        </p:txBody>
      </p:sp>
      <p:sp>
        <p:nvSpPr>
          <p:cNvPr id="35843" name="Rectangle 1026"/>
          <p:cNvSpPr>
            <a:spLocks noGrp="1" noRot="1" noChangeAspect="1" noChangeArrowheads="1" noTextEdit="1"/>
          </p:cNvSpPr>
          <p:nvPr>
            <p:ph type="sldImg"/>
          </p:nvPr>
        </p:nvSpPr>
        <p:spPr>
          <a:ln/>
        </p:spPr>
      </p:sp>
      <p:sp>
        <p:nvSpPr>
          <p:cNvPr id="35844" name="Rectangle 1027"/>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BEFD513-DD49-41D9-AC92-ACD30D54B502}" type="slidenum">
              <a:rPr lang="en-US"/>
              <a:pPr eaLnBrk="1" hangingPunct="1"/>
              <a:t>20</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t>Sulfur turns into Acid Rain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B52A0C2-699B-490E-802F-97B520E99532}" type="slidenum">
              <a:rPr lang="en-US"/>
              <a:pPr eaLnBrk="1" hangingPunct="1"/>
              <a:t>21</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t>Water can come from processing or storage tank condensation.  It makes the fuel produce more smoke when burnt, making it less efficient.  It can freeze, and cause growth of microbe colonies that can plug up a fuel system.</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2D4F67-4D81-4025-BDEE-B0F61C84304C}"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92D4F67-4D81-4025-BDEE-B0F61C84304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16AD42-0BA4-488D-BBA8-E178E662905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16AD42-0BA4-488D-BBA8-E178E662905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16AD42-0BA4-488D-BBA8-E178E662905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16AD42-0BA4-488D-BBA8-E178E662905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16AD42-0BA4-488D-BBA8-E178E662905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16AD42-0BA4-488D-BBA8-E178E6629057}"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16AD42-0BA4-488D-BBA8-E178E6629057}"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95B07AFE-055F-4981-A9F5-6B04235826CB}" type="datetimeFigureOut">
              <a:rPr lang="en-US" smtClean="0"/>
              <a:pPr/>
              <a:t>1/27/2011</a:t>
            </a:fld>
            <a:endParaRPr lang="en-US"/>
          </a:p>
        </p:txBody>
      </p:sp>
      <p:sp>
        <p:nvSpPr>
          <p:cNvPr id="16" name="Slide Number Placeholder 15"/>
          <p:cNvSpPr>
            <a:spLocks noGrp="1"/>
          </p:cNvSpPr>
          <p:nvPr>
            <p:ph type="sldNum" sz="quarter" idx="11"/>
          </p:nvPr>
        </p:nvSpPr>
        <p:spPr/>
        <p:txBody>
          <a:bodyPr/>
          <a:lstStyle/>
          <a:p>
            <a:fld id="{8B4FA589-6613-487E-A84F-4B8E777FA49F}"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B07AFE-055F-4981-A9F5-6B04235826CB}" type="datetimeFigureOut">
              <a:rPr lang="en-US" smtClean="0"/>
              <a:pPr/>
              <a:t>1/27/2011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FA589-6613-487E-A84F-4B8E777FA4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B07AFE-055F-4981-A9F5-6B04235826CB}" type="datetimeFigureOut">
              <a:rPr lang="en-US" smtClean="0"/>
              <a:pPr/>
              <a:t>1/27/2011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FA589-6613-487E-A84F-4B8E777FA49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3ADD51E-DB73-4EBC-A429-E93BD7E61BF3}" type="slidenum">
              <a:rPr lang="en-US" altLang="en-US"/>
              <a:pPr>
                <a:defRPr/>
              </a:pPr>
              <a:t>‹#›</a:t>
            </a:fld>
            <a:endParaRPr lang="en-US" altLang="en-US"/>
          </a:p>
        </p:txBody>
      </p:sp>
    </p:spTree>
    <p:extLst>
      <p:ext uri="{BB962C8B-B14F-4D97-AF65-F5344CB8AC3E}">
        <p14:creationId xmlns:p14="http://schemas.microsoft.com/office/powerpoint/2010/main" xmlns="" val="2347162241"/>
      </p:ext>
    </p:extLst>
  </p:cSld>
  <p:clrMapOvr>
    <a:masterClrMapping/>
  </p:clrMapOvr>
  <p:transition spd="med">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95B07AFE-055F-4981-A9F5-6B04235826CB}" type="datetimeFigureOut">
              <a:rPr lang="en-US" smtClean="0"/>
              <a:pPr/>
              <a:t>1/27/2011</a:t>
            </a:fld>
            <a:endParaRPr lang="en-US"/>
          </a:p>
        </p:txBody>
      </p:sp>
      <p:sp>
        <p:nvSpPr>
          <p:cNvPr id="15" name="Slide Number Placeholder 14"/>
          <p:cNvSpPr>
            <a:spLocks noGrp="1"/>
          </p:cNvSpPr>
          <p:nvPr>
            <p:ph type="sldNum" sz="quarter" idx="15"/>
          </p:nvPr>
        </p:nvSpPr>
        <p:spPr/>
        <p:txBody>
          <a:bodyPr/>
          <a:lstStyle>
            <a:lvl1pPr algn="ctr">
              <a:defRPr/>
            </a:lvl1pPr>
          </a:lstStyle>
          <a:p>
            <a:fld id="{8B4FA589-6613-487E-A84F-4B8E777FA49F}"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5B07AFE-055F-4981-A9F5-6B04235826CB}" type="datetimeFigureOut">
              <a:rPr lang="en-US" smtClean="0"/>
              <a:pPr/>
              <a:t>1/27/2011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FA589-6613-487E-A84F-4B8E777FA49F}"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5B07AFE-055F-4981-A9F5-6B04235826CB}" type="datetimeFigureOut">
              <a:rPr lang="en-US" smtClean="0"/>
              <a:pPr/>
              <a:t>1/27/2011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FA589-6613-487E-A84F-4B8E777FA49F}"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8B4FA589-6613-487E-A84F-4B8E777FA49F}"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95B07AFE-055F-4981-A9F5-6B04235826CB}" type="datetimeFigureOut">
              <a:rPr lang="en-US" smtClean="0"/>
              <a:pPr/>
              <a:t>1/27/2011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5B07AFE-055F-4981-A9F5-6B04235826CB}" type="datetimeFigureOut">
              <a:rPr lang="en-US" smtClean="0"/>
              <a:pPr/>
              <a:t>1/27/2011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4FA589-6613-487E-A84F-4B8E777FA49F}"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07AFE-055F-4981-A9F5-6B04235826CB}" type="datetimeFigureOut">
              <a:rPr lang="en-US" smtClean="0"/>
              <a:pPr/>
              <a:t>1/27/2011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4FA589-6613-487E-A84F-4B8E777FA4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95B07AFE-055F-4981-A9F5-6B04235826CB}" type="datetimeFigureOut">
              <a:rPr lang="en-US" smtClean="0"/>
              <a:pPr/>
              <a:t>1/27/2011</a:t>
            </a:fld>
            <a:endParaRPr lang="en-US"/>
          </a:p>
        </p:txBody>
      </p:sp>
      <p:sp>
        <p:nvSpPr>
          <p:cNvPr id="9" name="Slide Number Placeholder 8"/>
          <p:cNvSpPr>
            <a:spLocks noGrp="1"/>
          </p:cNvSpPr>
          <p:nvPr>
            <p:ph type="sldNum" sz="quarter" idx="15"/>
          </p:nvPr>
        </p:nvSpPr>
        <p:spPr/>
        <p:txBody>
          <a:bodyPr/>
          <a:lstStyle/>
          <a:p>
            <a:fld id="{8B4FA589-6613-487E-A84F-4B8E777FA49F}"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95B07AFE-055F-4981-A9F5-6B04235826CB}" type="datetimeFigureOut">
              <a:rPr lang="en-US" smtClean="0"/>
              <a:pPr/>
              <a:t>1/27/2011</a:t>
            </a:fld>
            <a:endParaRPr lang="en-US"/>
          </a:p>
        </p:txBody>
      </p:sp>
      <p:sp>
        <p:nvSpPr>
          <p:cNvPr id="9" name="Slide Number Placeholder 8"/>
          <p:cNvSpPr>
            <a:spLocks noGrp="1"/>
          </p:cNvSpPr>
          <p:nvPr>
            <p:ph type="sldNum" sz="quarter" idx="11"/>
          </p:nvPr>
        </p:nvSpPr>
        <p:spPr/>
        <p:txBody>
          <a:bodyPr/>
          <a:lstStyle/>
          <a:p>
            <a:fld id="{8B4FA589-6613-487E-A84F-4B8E777FA49F}"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5B07AFE-055F-4981-A9F5-6B04235826CB}" type="datetimeFigureOut">
              <a:rPr lang="en-US" smtClean="0"/>
              <a:pPr/>
              <a:t>1/27/2011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B4FA589-6613-487E-A84F-4B8E777FA49F}"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umich.edu/~gs265/society/fossilfuels.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ucar.edu/learn/1_3_1.ht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sitemaker.umich.edu/.../files/fossil_fuels__ethanol__and_biodiesel.ppt"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sitemaker.umich.edu/.../files/fossil_fuels__ethanol__and_biodiesel.ppt" TargetMode="Externa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sitemaker.umich.edu/.../files/fossil_fuels__ethanol__and_biodiesel.ppt" TargetMode="External"/><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hyperlink" Target="sitemaker.umich.edu/.../files/fossil_fuels__ethanol__and_biodiesel.ppt"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ebmail.waterforduhs.k12.wi.us/owa/redir.aspx?C=3a3e5d8cbd2b4e43832a4a9ea1563b48&amp;URL=http://www.npr.org/news/specials/climate/video/" TargetMode="External"/><Relationship Id="rId2" Type="http://schemas.openxmlformats.org/officeDocument/2006/relationships/hyperlink" Target="https://webmail.waterforduhs.k12.wi.us/owa/redir.aspx?C=3a3e5d8cbd2b4e43832a4a9ea1563b48&amp;URL=http://www.pbs.org/wgbh/nova/teachers/video/ht/q-3507-car-02-300.html" TargetMode="External"/><Relationship Id="rId1" Type="http://schemas.openxmlformats.org/officeDocument/2006/relationships/slideLayout" Target="../slideLayouts/slideLayout2.xml"/><Relationship Id="rId4" Type="http://schemas.openxmlformats.org/officeDocument/2006/relationships/hyperlink" Target="http://www.teachersdomain.org/resource/ess05.sci.ess.eiu.carbo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chemed.chem.wisc.edu/chempaths/index.php?option=com_awiki&amp;view=chemprime&amp;Itemid=581&amp;article=File:Crude_Oil_Distillation.p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umich.edu/~gs265/society/fossilfuels.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C Kohn, Waterford WI</a:t>
            </a:r>
            <a:endParaRPr lang="en-US" dirty="0"/>
          </a:p>
        </p:txBody>
      </p:sp>
      <p:sp>
        <p:nvSpPr>
          <p:cNvPr id="2" name="Title 1"/>
          <p:cNvSpPr>
            <a:spLocks noGrp="1"/>
          </p:cNvSpPr>
          <p:nvPr>
            <p:ph type="ctrTitle"/>
          </p:nvPr>
        </p:nvSpPr>
        <p:spPr/>
        <p:txBody>
          <a:bodyPr/>
          <a:lstStyle/>
          <a:p>
            <a:r>
              <a:rPr lang="en-US" dirty="0" smtClean="0"/>
              <a:t>Why </a:t>
            </a:r>
            <a:r>
              <a:rPr lang="en-US" dirty="0" err="1" smtClean="0"/>
              <a:t>Biofuels</a:t>
            </a:r>
            <a:r>
              <a:rPr lang="en-US" dirty="0" smtClean="0"/>
              <a:t>?</a:t>
            </a:r>
            <a:endParaRPr lang="en-US" dirty="0"/>
          </a:p>
        </p:txBody>
      </p:sp>
    </p:spTree>
    <p:extLst>
      <p:ext uri="{BB962C8B-B14F-4D97-AF65-F5344CB8AC3E}">
        <p14:creationId xmlns:p14="http://schemas.microsoft.com/office/powerpoint/2010/main" xmlns="" val="528280985"/>
      </p:ext>
    </p:extLst>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These </a:t>
            </a:r>
            <a:r>
              <a:rPr lang="en-US" dirty="0"/>
              <a:t>particles, sometimes smaller than 10 microns in diameter, can reach deep within the lungs. </a:t>
            </a:r>
            <a:endParaRPr lang="en-US" dirty="0" smtClean="0"/>
          </a:p>
          <a:p>
            <a:r>
              <a:rPr lang="en-US" dirty="0" smtClean="0"/>
              <a:t>Particles </a:t>
            </a:r>
            <a:r>
              <a:rPr lang="en-US" dirty="0"/>
              <a:t>that are </a:t>
            </a:r>
            <a:r>
              <a:rPr lang="en-US" dirty="0" smtClean="0"/>
              <a:t>even smaller </a:t>
            </a:r>
            <a:r>
              <a:rPr lang="en-US" dirty="0"/>
              <a:t>than this can enter the blood stream, irritating the lungs </a:t>
            </a:r>
            <a:r>
              <a:rPr lang="en-US" dirty="0" smtClean="0"/>
              <a:t>and transport toxic substances </a:t>
            </a:r>
            <a:r>
              <a:rPr lang="en-US" dirty="0"/>
              <a:t>such as heavy metals and </a:t>
            </a:r>
            <a:r>
              <a:rPr lang="en-US" dirty="0" smtClean="0"/>
              <a:t>mutagens into the body.</a:t>
            </a:r>
          </a:p>
          <a:p>
            <a:r>
              <a:rPr lang="en-US" dirty="0" smtClean="0"/>
              <a:t>Over </a:t>
            </a:r>
            <a:r>
              <a:rPr lang="en-US" dirty="0"/>
              <a:t>a lifetime of continued exposure, a person's ability to transfer oxygen and rid </a:t>
            </a:r>
            <a:r>
              <a:rPr lang="en-US" dirty="0" smtClean="0"/>
              <a:t>their body of pollutants </a:t>
            </a:r>
            <a:r>
              <a:rPr lang="en-US" dirty="0"/>
              <a:t>is </a:t>
            </a:r>
            <a:r>
              <a:rPr lang="en-US" dirty="0" smtClean="0"/>
              <a:t>reduced.</a:t>
            </a:r>
          </a:p>
          <a:p>
            <a:pPr lvl="1"/>
            <a:r>
              <a:rPr lang="en-US" dirty="0"/>
              <a:t> </a:t>
            </a:r>
            <a:r>
              <a:rPr lang="en-US" dirty="0" smtClean="0">
                <a:hlinkClick r:id="rId2"/>
              </a:rPr>
              <a:t>Source: </a:t>
            </a:r>
            <a:r>
              <a:rPr lang="en-US" dirty="0" err="1" smtClean="0">
                <a:hlinkClick r:id="rId2"/>
              </a:rPr>
              <a:t>Univ</a:t>
            </a:r>
            <a:r>
              <a:rPr lang="en-US" dirty="0" smtClean="0">
                <a:hlinkClick r:id="rId2"/>
              </a:rPr>
              <a:t> of </a:t>
            </a:r>
            <a:r>
              <a:rPr lang="en-US" dirty="0" err="1" smtClean="0">
                <a:hlinkClick r:id="rId2"/>
              </a:rPr>
              <a:t>Mich</a:t>
            </a:r>
            <a:endParaRPr lang="en-US" dirty="0"/>
          </a:p>
        </p:txBody>
      </p:sp>
      <p:sp>
        <p:nvSpPr>
          <p:cNvPr id="3" name="Title 2"/>
          <p:cNvSpPr>
            <a:spLocks noGrp="1"/>
          </p:cNvSpPr>
          <p:nvPr>
            <p:ph type="title"/>
          </p:nvPr>
        </p:nvSpPr>
        <p:spPr/>
        <p:txBody>
          <a:bodyPr/>
          <a:lstStyle/>
          <a:p>
            <a:r>
              <a:rPr lang="en-US" dirty="0" smtClean="0"/>
              <a:t>Air Pollution </a:t>
            </a:r>
            <a:endParaRPr lang="en-US" dirty="0"/>
          </a:p>
        </p:txBody>
      </p:sp>
    </p:spTree>
    <p:extLst>
      <p:ext uri="{BB962C8B-B14F-4D97-AF65-F5344CB8AC3E}">
        <p14:creationId xmlns:p14="http://schemas.microsoft.com/office/powerpoint/2010/main" xmlns="" val="1226589003"/>
      </p:ext>
    </p:extLst>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err="1" smtClean="0"/>
              <a:t>Biofuels</a:t>
            </a:r>
            <a:r>
              <a:rPr lang="en-US" dirty="0" smtClean="0"/>
              <a:t> </a:t>
            </a:r>
            <a:r>
              <a:rPr lang="en-US" dirty="0" smtClean="0"/>
              <a:t>usually have a slightly different molecular structure- </a:t>
            </a:r>
            <a:r>
              <a:rPr lang="en-US" dirty="0" smtClean="0"/>
              <a:t>this is one of the reasons that these fuels are less polluting than gasoline and diesel</a:t>
            </a:r>
            <a:br>
              <a:rPr lang="en-US" dirty="0" smtClean="0"/>
            </a:br>
            <a:endParaRPr lang="en-US" dirty="0" smtClean="0"/>
          </a:p>
          <a:p>
            <a:r>
              <a:rPr lang="en-US" dirty="0" smtClean="0"/>
              <a:t>Biofuels tend to have simpler molecular structures.</a:t>
            </a:r>
          </a:p>
          <a:p>
            <a:pPr lvl="1"/>
            <a:r>
              <a:rPr lang="en-US" dirty="0" smtClean="0"/>
              <a:t>These simpler molecules are easier to “rearrange” more completely during combustion in an engine, so that less carbon monoxide, soot, and unburned hydrocarbons come out the tailpipe afterwards.</a:t>
            </a:r>
          </a:p>
          <a:p>
            <a:pPr lvl="1"/>
            <a:r>
              <a:rPr lang="en-US" dirty="0" smtClean="0"/>
              <a:t>Simply put, biofuels burn </a:t>
            </a:r>
            <a:r>
              <a:rPr lang="en-US" i="1" dirty="0" smtClean="0"/>
              <a:t>cleaner</a:t>
            </a:r>
            <a:r>
              <a:rPr lang="en-US" dirty="0" smtClean="0"/>
              <a:t> because they burn more </a:t>
            </a:r>
            <a:r>
              <a:rPr lang="en-US" i="1" dirty="0" smtClean="0"/>
              <a:t>completely</a:t>
            </a:r>
            <a:r>
              <a:rPr lang="en-US" dirty="0" smtClean="0"/>
              <a:t>. </a:t>
            </a:r>
            <a:endParaRPr lang="en-US" dirty="0" smtClean="0"/>
          </a:p>
          <a:p>
            <a:r>
              <a:rPr lang="en-US" dirty="0" smtClean="0"/>
              <a:t>The oxygen in ethanol helps E10 burn cleaner </a:t>
            </a:r>
            <a:r>
              <a:rPr lang="en-US" dirty="0" smtClean="0"/>
              <a:t>(which </a:t>
            </a:r>
            <a:r>
              <a:rPr lang="en-US" dirty="0" smtClean="0"/>
              <a:t>is why it was first used as an </a:t>
            </a:r>
            <a:r>
              <a:rPr lang="en-US" dirty="0" smtClean="0"/>
              <a:t>oxygenate)</a:t>
            </a:r>
            <a:endParaRPr lang="en-US" dirty="0" smtClean="0"/>
          </a:p>
          <a:p>
            <a:r>
              <a:rPr lang="en-US" dirty="0" smtClean="0"/>
              <a:t>However, air pollution is not the biggest concern.  Even if a petroleum hydrocarbon fuel </a:t>
            </a:r>
            <a:r>
              <a:rPr lang="en-US" i="1" dirty="0" smtClean="0"/>
              <a:t>could</a:t>
            </a:r>
            <a:r>
              <a:rPr lang="en-US" dirty="0" smtClean="0"/>
              <a:t> burn completely, we still have a bigger problem: greenhouse gases, specifically </a:t>
            </a:r>
            <a:r>
              <a:rPr lang="en-US" u="sng" dirty="0" smtClean="0"/>
              <a:t>carbon dioxide</a:t>
            </a:r>
            <a:r>
              <a:rPr lang="en-US" dirty="0" smtClean="0"/>
              <a:t>. </a:t>
            </a:r>
          </a:p>
          <a:p>
            <a:endParaRPr lang="en-US" dirty="0"/>
          </a:p>
        </p:txBody>
      </p:sp>
      <p:sp>
        <p:nvSpPr>
          <p:cNvPr id="2" name="Title 1"/>
          <p:cNvSpPr>
            <a:spLocks noGrp="1"/>
          </p:cNvSpPr>
          <p:nvPr>
            <p:ph type="title"/>
          </p:nvPr>
        </p:nvSpPr>
        <p:spPr/>
        <p:txBody>
          <a:bodyPr/>
          <a:lstStyle/>
          <a:p>
            <a:r>
              <a:rPr lang="en-US" dirty="0" smtClean="0"/>
              <a:t>An Incomplete Burn</a:t>
            </a:r>
            <a:endParaRPr lang="en-US" dirty="0"/>
          </a:p>
        </p:txBody>
      </p:sp>
    </p:spTree>
    <p:extLst>
      <p:ext uri="{BB962C8B-B14F-4D97-AF65-F5344CB8AC3E}">
        <p14:creationId xmlns:p14="http://schemas.microsoft.com/office/powerpoint/2010/main" xmlns="" val="3775038462"/>
      </p:ext>
    </p:extLst>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u="sng" dirty="0" smtClean="0"/>
              <a:t>Carbon dioxide </a:t>
            </a:r>
            <a:r>
              <a:rPr lang="en-US" dirty="0" smtClean="0"/>
              <a:t>is a molecule consisting of a carbon double bonded to two oxygen atoms. </a:t>
            </a:r>
          </a:p>
          <a:p>
            <a:r>
              <a:rPr lang="en-US" dirty="0" smtClean="0"/>
              <a:t>Traditionally, carbon dioxide was never a problem</a:t>
            </a:r>
          </a:p>
          <a:p>
            <a:pPr lvl="1"/>
            <a:r>
              <a:rPr lang="en-US" dirty="0" smtClean="0"/>
              <a:t>Whatever was produced through respiration and burning was offset by CO2 absorbed through photosynthesis </a:t>
            </a:r>
          </a:p>
          <a:p>
            <a:pPr lvl="1"/>
            <a:r>
              <a:rPr lang="en-US" dirty="0" smtClean="0"/>
              <a:t>This kept CO2 between 200-300 ppm for hundreds of thousands of years</a:t>
            </a:r>
          </a:p>
          <a:p>
            <a:r>
              <a:rPr lang="en-US" dirty="0" smtClean="0"/>
              <a:t>CO2, at naturally occurring levels, is vital part of the carbon cycle</a:t>
            </a:r>
          </a:p>
          <a:p>
            <a:r>
              <a:rPr lang="en-US" dirty="0" smtClean="0"/>
              <a:t>However, just like too much rain can cause a flood in the water cycle, we now have a flood of CO2 in the atmosphere.</a:t>
            </a:r>
          </a:p>
          <a:p>
            <a:endParaRPr lang="en-US" dirty="0"/>
          </a:p>
        </p:txBody>
      </p:sp>
      <p:sp>
        <p:nvSpPr>
          <p:cNvPr id="2" name="Title 1"/>
          <p:cNvSpPr>
            <a:spLocks noGrp="1"/>
          </p:cNvSpPr>
          <p:nvPr>
            <p:ph type="title"/>
          </p:nvPr>
        </p:nvSpPr>
        <p:spPr/>
        <p:txBody>
          <a:bodyPr/>
          <a:lstStyle/>
          <a:p>
            <a:r>
              <a:rPr lang="en-US" dirty="0" smtClean="0"/>
              <a:t>Carbon Dioxide</a:t>
            </a:r>
            <a:endParaRPr lang="en-US" dirty="0"/>
          </a:p>
        </p:txBody>
      </p:sp>
      <p:pic>
        <p:nvPicPr>
          <p:cNvPr id="25602" name="Picture 2" descr="http://images.fanpop.com/images/image_uploads/Carbon-Dioxide-chemistry-741688_454_377.jpg"/>
          <p:cNvPicPr>
            <a:picLocks noChangeAspect="1" noChangeArrowheads="1"/>
          </p:cNvPicPr>
          <p:nvPr/>
        </p:nvPicPr>
        <p:blipFill>
          <a:blip r:embed="rId3" cstate="print">
            <a:clrChange>
              <a:clrFrom>
                <a:srgbClr val="CAE5F6"/>
              </a:clrFrom>
              <a:clrTo>
                <a:srgbClr val="CAE5F6">
                  <a:alpha val="0"/>
                </a:srgbClr>
              </a:clrTo>
            </a:clrChange>
          </a:blip>
          <a:srcRect t="27586" r="15419" b="38462"/>
          <a:stretch>
            <a:fillRect/>
          </a:stretch>
        </p:blipFill>
        <p:spPr bwMode="auto">
          <a:xfrm>
            <a:off x="4419600" y="304800"/>
            <a:ext cx="3657600" cy="1219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1475618272"/>
      </p:ext>
    </p:extLst>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cdiac.ornl.gov/trends/co2/graphics/lawdome.gif"/>
          <p:cNvPicPr>
            <a:picLocks noChangeAspect="1" noChangeArrowheads="1"/>
          </p:cNvPicPr>
          <p:nvPr/>
        </p:nvPicPr>
        <p:blipFill>
          <a:blip r:embed="rId3" cstate="print"/>
          <a:srcRect l="5551" t="6182" r="16866" b="4364"/>
          <a:stretch>
            <a:fillRect/>
          </a:stretch>
        </p:blipFill>
        <p:spPr bwMode="auto">
          <a:xfrm>
            <a:off x="5334000" y="3462130"/>
            <a:ext cx="3810000" cy="3395870"/>
          </a:xfrm>
          <a:prstGeom prst="rect">
            <a:avLst/>
          </a:prstGeom>
          <a:noFill/>
        </p:spPr>
      </p:pic>
      <p:sp>
        <p:nvSpPr>
          <p:cNvPr id="3" name="Content Placeholder 2"/>
          <p:cNvSpPr>
            <a:spLocks noGrp="1"/>
          </p:cNvSpPr>
          <p:nvPr>
            <p:ph idx="1"/>
          </p:nvPr>
        </p:nvSpPr>
        <p:spPr>
          <a:xfrm>
            <a:off x="457200" y="1524000"/>
            <a:ext cx="7086600" cy="4495800"/>
          </a:xfrm>
        </p:spPr>
        <p:txBody>
          <a:bodyPr>
            <a:normAutofit fontScale="92500" lnSpcReduction="10000"/>
          </a:bodyPr>
          <a:lstStyle/>
          <a:p>
            <a:r>
              <a:rPr lang="en-US" dirty="0" smtClean="0"/>
              <a:t>Today, CO2 levels (at 395 </a:t>
            </a:r>
            <a:r>
              <a:rPr lang="en-US" dirty="0" err="1" smtClean="0"/>
              <a:t>ppm</a:t>
            </a:r>
            <a:r>
              <a:rPr lang="en-US" dirty="0" smtClean="0"/>
              <a:t>) are far past their natural atmospheric levels of 250 </a:t>
            </a:r>
            <a:r>
              <a:rPr lang="en-US" dirty="0" err="1" smtClean="0"/>
              <a:t>ppm</a:t>
            </a:r>
            <a:r>
              <a:rPr lang="en-US" dirty="0" smtClean="0"/>
              <a:t> naturally. </a:t>
            </a:r>
          </a:p>
          <a:p>
            <a:endParaRPr lang="en-US" dirty="0" smtClean="0"/>
          </a:p>
          <a:p>
            <a:r>
              <a:rPr lang="en-US" dirty="0" smtClean="0"/>
              <a:t>This should make sense – we are creating millions of years worth of carbon dioxide every time we use fossil fuels while doing nothing to </a:t>
            </a:r>
            <a:br>
              <a:rPr lang="en-US" dirty="0" smtClean="0"/>
            </a:br>
            <a:r>
              <a:rPr lang="en-US" dirty="0" smtClean="0"/>
              <a:t>remove this extra carbon. </a:t>
            </a:r>
          </a:p>
          <a:p>
            <a:pPr lvl="1"/>
            <a:r>
              <a:rPr lang="en-US" dirty="0" smtClean="0">
                <a:solidFill>
                  <a:schemeClr val="tx1"/>
                </a:solidFill>
              </a:rPr>
              <a:t>When we use petroleum, we are </a:t>
            </a:r>
            <a:br>
              <a:rPr lang="en-US" dirty="0" smtClean="0">
                <a:solidFill>
                  <a:schemeClr val="tx1"/>
                </a:solidFill>
              </a:rPr>
            </a:br>
            <a:r>
              <a:rPr lang="en-US" dirty="0" smtClean="0">
                <a:solidFill>
                  <a:schemeClr val="tx1"/>
                </a:solidFill>
              </a:rPr>
              <a:t>creating CO2 at a rate far faster </a:t>
            </a:r>
            <a:br>
              <a:rPr lang="en-US" dirty="0" smtClean="0">
                <a:solidFill>
                  <a:schemeClr val="tx1"/>
                </a:solidFill>
              </a:rPr>
            </a:br>
            <a:r>
              <a:rPr lang="en-US" dirty="0" smtClean="0">
                <a:solidFill>
                  <a:schemeClr val="tx1"/>
                </a:solidFill>
              </a:rPr>
              <a:t>than it can be used. </a:t>
            </a:r>
          </a:p>
          <a:p>
            <a:pPr lvl="1"/>
            <a:endParaRPr lang="en-US" dirty="0" smtClean="0">
              <a:solidFill>
                <a:schemeClr val="tx1"/>
              </a:solidFill>
            </a:endParaRPr>
          </a:p>
          <a:p>
            <a:r>
              <a:rPr lang="en-US" dirty="0" smtClean="0"/>
              <a:t>So why is this a concern?</a:t>
            </a:r>
            <a:endParaRPr lang="en-US" dirty="0"/>
          </a:p>
        </p:txBody>
      </p:sp>
      <p:sp>
        <p:nvSpPr>
          <p:cNvPr id="2" name="Title 1"/>
          <p:cNvSpPr>
            <a:spLocks noGrp="1"/>
          </p:cNvSpPr>
          <p:nvPr>
            <p:ph type="title"/>
          </p:nvPr>
        </p:nvSpPr>
        <p:spPr/>
        <p:txBody>
          <a:bodyPr/>
          <a:lstStyle/>
          <a:p>
            <a:r>
              <a:rPr lang="en-US" dirty="0" smtClean="0"/>
              <a:t>A Flood of CO2</a:t>
            </a:r>
            <a:endParaRPr lang="en-US" dirty="0"/>
          </a:p>
        </p:txBody>
      </p:sp>
    </p:spTree>
    <p:extLst>
      <p:ext uri="{BB962C8B-B14F-4D97-AF65-F5344CB8AC3E}">
        <p14:creationId xmlns:p14="http://schemas.microsoft.com/office/powerpoint/2010/main" xmlns="" val="1285336810"/>
      </p:ext>
    </p:extLst>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58200" cy="4953000"/>
          </a:xfrm>
        </p:spPr>
        <p:txBody>
          <a:bodyPr>
            <a:normAutofit fontScale="92500"/>
          </a:bodyPr>
          <a:lstStyle/>
          <a:p>
            <a:r>
              <a:rPr lang="en-US" dirty="0" smtClean="0"/>
              <a:t>A CO2 molecule can absorb infrared radiation from the sun, and then release it again.</a:t>
            </a:r>
          </a:p>
          <a:p>
            <a:pPr lvl="1"/>
            <a:r>
              <a:rPr lang="en-US" dirty="0" smtClean="0"/>
              <a:t>The now-released radiation will be absorbed by yet another greenhouse gas molecule and then another and then another.</a:t>
            </a:r>
          </a:p>
          <a:p>
            <a:pPr lvl="1"/>
            <a:r>
              <a:rPr lang="en-US" dirty="0" smtClean="0"/>
              <a:t>This is sort of like a game of hot potato, but with radiation. </a:t>
            </a:r>
          </a:p>
          <a:p>
            <a:r>
              <a:rPr lang="en-US" dirty="0" smtClean="0"/>
              <a:t> This </a:t>
            </a:r>
            <a:r>
              <a:rPr lang="en-US" i="1" dirty="0" smtClean="0"/>
              <a:t>absorption-emission-absorption</a:t>
            </a:r>
            <a:r>
              <a:rPr lang="en-US" dirty="0" smtClean="0"/>
              <a:t> cycle serves to keep heat near the surface of the earth.</a:t>
            </a:r>
          </a:p>
          <a:p>
            <a:r>
              <a:rPr lang="en-US" dirty="0" smtClean="0"/>
              <a:t>Excess CO2 is a problem because</a:t>
            </a:r>
            <a:br>
              <a:rPr lang="en-US" dirty="0" smtClean="0"/>
            </a:br>
            <a:r>
              <a:rPr lang="en-US" dirty="0" smtClean="0"/>
              <a:t>it prevents an adequate amount </a:t>
            </a:r>
            <a:br>
              <a:rPr lang="en-US" dirty="0" smtClean="0"/>
            </a:br>
            <a:r>
              <a:rPr lang="en-US" dirty="0" smtClean="0"/>
              <a:t>of energy from dissipating into </a:t>
            </a:r>
            <a:br>
              <a:rPr lang="en-US" dirty="0" smtClean="0"/>
            </a:br>
            <a:r>
              <a:rPr lang="en-US" dirty="0" smtClean="0"/>
              <a:t>space, raising surface temps. </a:t>
            </a:r>
          </a:p>
          <a:p>
            <a:r>
              <a:rPr lang="en-US" sz="1200" dirty="0" smtClean="0">
                <a:hlinkClick r:id="rId3"/>
              </a:rPr>
              <a:t>http://www.ucar.edu/learn/1_3_1.htm</a:t>
            </a:r>
            <a:r>
              <a:rPr lang="en-US" sz="1200" dirty="0" smtClean="0"/>
              <a:t>   </a:t>
            </a:r>
            <a:endParaRPr lang="en-US" dirty="0" smtClean="0"/>
          </a:p>
          <a:p>
            <a:endParaRPr lang="en-US" dirty="0"/>
          </a:p>
        </p:txBody>
      </p:sp>
      <p:sp>
        <p:nvSpPr>
          <p:cNvPr id="2" name="Title 1"/>
          <p:cNvSpPr>
            <a:spLocks noGrp="1"/>
          </p:cNvSpPr>
          <p:nvPr>
            <p:ph type="title"/>
          </p:nvPr>
        </p:nvSpPr>
        <p:spPr/>
        <p:txBody>
          <a:bodyPr/>
          <a:lstStyle/>
          <a:p>
            <a:r>
              <a:rPr lang="en-US" dirty="0" smtClean="0"/>
              <a:t>CO2 – Molecular Insulation. </a:t>
            </a:r>
            <a:endParaRPr lang="en-US" dirty="0"/>
          </a:p>
        </p:txBody>
      </p:sp>
      <p:pic>
        <p:nvPicPr>
          <p:cNvPr id="1026" name="Picture 2" descr="http://www.ucar.edu/learn/images/carbon.gif"/>
          <p:cNvPicPr>
            <a:picLocks noChangeAspect="1" noChangeArrowheads="1" noCrop="1"/>
          </p:cNvPicPr>
          <p:nvPr/>
        </p:nvPicPr>
        <p:blipFill>
          <a:blip r:embed="rId4" cstate="print"/>
          <a:srcRect/>
          <a:stretch>
            <a:fillRect/>
          </a:stretch>
        </p:blipFill>
        <p:spPr bwMode="auto">
          <a:xfrm>
            <a:off x="5943600" y="4343400"/>
            <a:ext cx="2743200" cy="2057401"/>
          </a:xfrm>
          <a:prstGeom prst="rect">
            <a:avLst/>
          </a:prstGeom>
          <a:noFill/>
        </p:spPr>
      </p:pic>
    </p:spTree>
    <p:extLst>
      <p:ext uri="{BB962C8B-B14F-4D97-AF65-F5344CB8AC3E}">
        <p14:creationId xmlns:p14="http://schemas.microsoft.com/office/powerpoint/2010/main" xmlns="" val="1796561792"/>
      </p:ext>
    </p:extLst>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What’s Wrong with Gasoline?</a:t>
            </a:r>
          </a:p>
        </p:txBody>
      </p:sp>
      <p:sp>
        <p:nvSpPr>
          <p:cNvPr id="6147" name="Rectangle 3"/>
          <p:cNvSpPr>
            <a:spLocks noGrp="1" noChangeArrowheads="1"/>
          </p:cNvSpPr>
          <p:nvPr>
            <p:ph type="body" idx="1"/>
          </p:nvPr>
        </p:nvSpPr>
        <p:spPr>
          <a:xfrm>
            <a:off x="457200" y="1447800"/>
            <a:ext cx="8305800" cy="5181600"/>
          </a:xfrm>
        </p:spPr>
        <p:txBody>
          <a:bodyPr>
            <a:normAutofit fontScale="85000" lnSpcReduction="20000"/>
          </a:bodyPr>
          <a:lstStyle/>
          <a:p>
            <a:pPr eaLnBrk="1" hangingPunct="1"/>
            <a:r>
              <a:rPr lang="en-US" u="sng" dirty="0" smtClean="0"/>
              <a:t>It is changing the carbon cycle</a:t>
            </a:r>
            <a:r>
              <a:rPr lang="en-US" dirty="0" smtClean="0"/>
              <a:t>: worldwide, roughly a third of human-caused CO</a:t>
            </a:r>
            <a:r>
              <a:rPr lang="en-US" baseline="-25000" dirty="0" smtClean="0"/>
              <a:t>2</a:t>
            </a:r>
            <a:r>
              <a:rPr lang="en-US" dirty="0" smtClean="0"/>
              <a:t> emissions are the result of transportation – we’re flooding our atmosphere with carbon, and the impact is becoming noticeable</a:t>
            </a:r>
          </a:p>
          <a:p>
            <a:pPr lvl="1"/>
            <a:r>
              <a:rPr lang="en-US" dirty="0" smtClean="0"/>
              <a:t>Greenhouse gas levels are dramatically higher now than they’ve ever been in at least the past 500,000 years. </a:t>
            </a:r>
          </a:p>
          <a:p>
            <a:pPr lvl="1"/>
            <a:r>
              <a:rPr lang="en-US" dirty="0" smtClean="0"/>
              <a:t>2010 – warmest year ever recorded. </a:t>
            </a:r>
          </a:p>
          <a:p>
            <a:pPr lvl="1"/>
            <a:r>
              <a:rPr lang="en-US" dirty="0" smtClean="0"/>
              <a:t>The ten warmest years on record have all occurred in the past 12 years.</a:t>
            </a:r>
          </a:p>
          <a:p>
            <a:pPr lvl="1"/>
            <a:r>
              <a:rPr lang="en-US" dirty="0" smtClean="0"/>
              <a:t>The rate of temp change is at least 10-15x the natural rate of change.</a:t>
            </a:r>
          </a:p>
          <a:p>
            <a:pPr lvl="1"/>
            <a:r>
              <a:rPr lang="en-US" dirty="0" smtClean="0"/>
              <a:t>Observable and measurable changes are already occurring globally. </a:t>
            </a:r>
          </a:p>
          <a:p>
            <a:pPr eaLnBrk="1" hangingPunct="1"/>
            <a:r>
              <a:rPr lang="en-US" u="sng" dirty="0" smtClean="0"/>
              <a:t>We’re mostly to blame</a:t>
            </a:r>
            <a:r>
              <a:rPr lang="en-US" dirty="0" smtClean="0"/>
              <a:t>: The US accounts for 25% of carbon emissions despite having only 5% of the world’s population (i.e. each American contributes 5x their fair share of CO2)</a:t>
            </a:r>
          </a:p>
          <a:p>
            <a:r>
              <a:rPr lang="en-US" u="sng" dirty="0" smtClean="0"/>
              <a:t>It’s polluting our air</a:t>
            </a:r>
            <a:r>
              <a:rPr lang="en-US" dirty="0" smtClean="0"/>
              <a:t>: other gases, such as nitrogen oxides, soot, smog, and CO are also emitted in the exhaust.</a:t>
            </a:r>
          </a:p>
          <a:p>
            <a:pPr eaLnBrk="1" hangingPunct="1"/>
            <a:r>
              <a:rPr lang="en-US" u="sng" dirty="0" smtClean="0"/>
              <a:t>It won’t last forever:</a:t>
            </a:r>
            <a:r>
              <a:rPr lang="en-US" dirty="0" smtClean="0"/>
              <a:t> someday we’ll run out of </a:t>
            </a:r>
            <a:r>
              <a:rPr lang="en-US" u="sng" dirty="0" smtClean="0"/>
              <a:t>cheap</a:t>
            </a:r>
            <a:r>
              <a:rPr lang="en-US" dirty="0" smtClean="0"/>
              <a:t> gasoline, and probably during our lifetimes.</a:t>
            </a:r>
          </a:p>
          <a:p>
            <a:pPr eaLnBrk="1" hangingPunct="1">
              <a:buNone/>
            </a:pPr>
            <a:endParaRPr lang="en-US" dirty="0" smtClean="0"/>
          </a:p>
        </p:txBody>
      </p:sp>
    </p:spTree>
    <p:extLst>
      <p:ext uri="{BB962C8B-B14F-4D97-AF65-F5344CB8AC3E}">
        <p14:creationId xmlns:p14="http://schemas.microsoft.com/office/powerpoint/2010/main" xmlns="" val="2874449650"/>
      </p:ext>
    </p:extLst>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n-US" smtClean="0"/>
              <a:t>The Benefits of Ethanol</a:t>
            </a:r>
          </a:p>
        </p:txBody>
      </p:sp>
      <p:sp>
        <p:nvSpPr>
          <p:cNvPr id="10243" name="Rectangle 3"/>
          <p:cNvSpPr>
            <a:spLocks noGrp="1" noChangeArrowheads="1"/>
          </p:cNvSpPr>
          <p:nvPr>
            <p:ph type="body" idx="1"/>
          </p:nvPr>
        </p:nvSpPr>
        <p:spPr/>
        <p:txBody>
          <a:bodyPr>
            <a:normAutofit fontScale="92500" lnSpcReduction="20000"/>
          </a:bodyPr>
          <a:lstStyle/>
          <a:p>
            <a:pPr>
              <a:lnSpc>
                <a:spcPct val="90000"/>
              </a:lnSpc>
            </a:pPr>
            <a:r>
              <a:rPr lang="en-US" u="sng" dirty="0" smtClean="0"/>
              <a:t>It can reduce our CO2 impact</a:t>
            </a:r>
            <a:r>
              <a:rPr lang="en-US" dirty="0" smtClean="0"/>
              <a:t>: in 2004 U.S. ethanol use reduced CO</a:t>
            </a:r>
            <a:r>
              <a:rPr lang="en-US" baseline="-25000" dirty="0" smtClean="0"/>
              <a:t>2 </a:t>
            </a:r>
            <a:r>
              <a:rPr lang="en-US" dirty="0" smtClean="0"/>
              <a:t>equivalent greenhouse gas emissions by 7 million tons; E85 emits 72% less CO</a:t>
            </a:r>
            <a:r>
              <a:rPr lang="en-US" baseline="-25000" dirty="0" smtClean="0"/>
              <a:t>2</a:t>
            </a:r>
            <a:r>
              <a:rPr lang="en-US" dirty="0" smtClean="0"/>
              <a:t> per km than gasoline.</a:t>
            </a:r>
          </a:p>
          <a:p>
            <a:pPr eaLnBrk="1" hangingPunct="1">
              <a:lnSpc>
                <a:spcPct val="90000"/>
              </a:lnSpc>
            </a:pPr>
            <a:r>
              <a:rPr lang="en-US" u="sng" dirty="0" smtClean="0"/>
              <a:t>It is renewable</a:t>
            </a:r>
            <a:r>
              <a:rPr lang="en-US" dirty="0" smtClean="0"/>
              <a:t>: we will always have a supply of fuel growing outside our doors.</a:t>
            </a:r>
          </a:p>
          <a:p>
            <a:pPr>
              <a:lnSpc>
                <a:spcPct val="90000"/>
              </a:lnSpc>
            </a:pPr>
            <a:r>
              <a:rPr lang="en-US" u="sng" dirty="0" smtClean="0"/>
              <a:t>It is carbon-neutral</a:t>
            </a:r>
            <a:r>
              <a:rPr lang="en-US" dirty="0" smtClean="0"/>
              <a:t>: </a:t>
            </a:r>
            <a:r>
              <a:rPr lang="en-US" dirty="0" smtClean="0"/>
              <a:t>the sources of ethanol absorb CO2 from the atmosphere during photosynthesis</a:t>
            </a:r>
            <a:r>
              <a:rPr lang="en-US" dirty="0" smtClean="0"/>
              <a:t>.  </a:t>
            </a:r>
            <a:r>
              <a:rPr lang="en-US" dirty="0" smtClean="0"/>
              <a:t>Whatever is released during combustion is reabsorbed when the ethanol plant-sources are grown again.</a:t>
            </a:r>
            <a:endParaRPr lang="en-US" dirty="0" smtClean="0"/>
          </a:p>
          <a:p>
            <a:pPr>
              <a:lnSpc>
                <a:spcPct val="90000"/>
              </a:lnSpc>
            </a:pPr>
            <a:r>
              <a:rPr lang="en-US" u="sng" dirty="0" smtClean="0"/>
              <a:t>We gain net energy from its production:</a:t>
            </a:r>
            <a:r>
              <a:rPr lang="en-US" dirty="0" smtClean="0"/>
              <a:t> it takes less energy to manufacture ethanol than is acquired from the combustion of ethanol. </a:t>
            </a:r>
            <a:endParaRPr lang="en-US" dirty="0" smtClean="0"/>
          </a:p>
          <a:p>
            <a:pPr eaLnBrk="1" hangingPunct="1">
              <a:lnSpc>
                <a:spcPct val="90000"/>
              </a:lnSpc>
            </a:pPr>
            <a:r>
              <a:rPr lang="en-US" u="sng" dirty="0" smtClean="0"/>
              <a:t>It’s cleaner</a:t>
            </a:r>
            <a:r>
              <a:rPr lang="en-US" dirty="0" smtClean="0"/>
              <a:t>: ethanol burns cleaner because it burns more completely than gasoline </a:t>
            </a:r>
            <a:endParaRPr lang="en-US" dirty="0"/>
          </a:p>
          <a:p>
            <a:pPr>
              <a:lnSpc>
                <a:spcPct val="90000"/>
              </a:lnSpc>
            </a:pPr>
            <a:r>
              <a:rPr lang="en-US" u="sng" dirty="0" smtClean="0"/>
              <a:t>It’s Made in America</a:t>
            </a:r>
            <a:r>
              <a:rPr lang="en-US" dirty="0" smtClean="0"/>
              <a:t>: we make it here, and the money we pay stays in the US, helping US Agriculture and businesses. </a:t>
            </a:r>
          </a:p>
          <a:p>
            <a:pPr eaLnBrk="1" hangingPunct="1">
              <a:lnSpc>
                <a:spcPct val="90000"/>
              </a:lnSpc>
            </a:pPr>
            <a:endParaRPr lang="en-US" dirty="0" smtClean="0"/>
          </a:p>
          <a:p>
            <a:pPr eaLnBrk="1" hangingPunct="1">
              <a:lnSpc>
                <a:spcPct val="90000"/>
              </a:lnSpc>
              <a:buFont typeface="Wingdings" pitchFamily="-92" charset="2"/>
              <a:buNone/>
            </a:pPr>
            <a:endParaRPr lang="en-US" dirty="0" smtClean="0"/>
          </a:p>
        </p:txBody>
      </p:sp>
    </p:spTree>
    <p:extLst>
      <p:ext uri="{BB962C8B-B14F-4D97-AF65-F5344CB8AC3E}">
        <p14:creationId xmlns:p14="http://schemas.microsoft.com/office/powerpoint/2010/main" xmlns="" val="1204817158"/>
      </p:ext>
    </p:extLst>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en-US" smtClean="0"/>
              <a:t>The Disadvantages of Ethanol</a:t>
            </a:r>
          </a:p>
        </p:txBody>
      </p:sp>
      <p:sp>
        <p:nvSpPr>
          <p:cNvPr id="11267" name="Rectangle 3"/>
          <p:cNvSpPr>
            <a:spLocks noGrp="1" noChangeArrowheads="1"/>
          </p:cNvSpPr>
          <p:nvPr>
            <p:ph type="body" idx="1"/>
          </p:nvPr>
        </p:nvSpPr>
        <p:spPr>
          <a:xfrm>
            <a:off x="457200" y="1447800"/>
            <a:ext cx="8229600" cy="5029200"/>
          </a:xfrm>
        </p:spPr>
        <p:txBody>
          <a:bodyPr>
            <a:normAutofit fontScale="92500" lnSpcReduction="20000"/>
          </a:bodyPr>
          <a:lstStyle/>
          <a:p>
            <a:pPr eaLnBrk="1" hangingPunct="1"/>
            <a:r>
              <a:rPr lang="en-US" dirty="0" smtClean="0"/>
              <a:t>What is the impact of using food for fuel and is it ethical?</a:t>
            </a:r>
          </a:p>
          <a:p>
            <a:pPr eaLnBrk="1" hangingPunct="1"/>
            <a:r>
              <a:rPr lang="en-US" dirty="0" smtClean="0"/>
              <a:t>Do we have enough land to grow the sources of ethanol?</a:t>
            </a:r>
          </a:p>
          <a:p>
            <a:pPr eaLnBrk="1" hangingPunct="1"/>
            <a:r>
              <a:rPr lang="en-US" dirty="0" smtClean="0"/>
              <a:t>Can we grow the plants in an environmentally friendly way?</a:t>
            </a:r>
          </a:p>
          <a:p>
            <a:pPr eaLnBrk="1" hangingPunct="1"/>
            <a:r>
              <a:rPr lang="en-US" dirty="0" smtClean="0"/>
              <a:t>Ethanol cannot be transported in </a:t>
            </a:r>
            <a:r>
              <a:rPr lang="en-US" dirty="0" smtClean="0"/>
              <a:t>pipelines (at this time); </a:t>
            </a:r>
            <a:r>
              <a:rPr lang="en-US" dirty="0" smtClean="0"/>
              <a:t>this raises transport costs.  </a:t>
            </a:r>
          </a:p>
          <a:p>
            <a:pPr eaLnBrk="1" hangingPunct="1"/>
            <a:r>
              <a:rPr lang="en-US" dirty="0" smtClean="0"/>
              <a:t>There is uncertainty about the economic feasibility  - do we have enough land, farmers, and income generated for producers?  Will business take this risk?</a:t>
            </a:r>
          </a:p>
          <a:p>
            <a:pPr eaLnBrk="1" hangingPunct="1"/>
            <a:r>
              <a:rPr lang="en-US" dirty="0" smtClean="0"/>
              <a:t>Ethanol </a:t>
            </a:r>
            <a:r>
              <a:rPr lang="en-US" dirty="0" smtClean="0"/>
              <a:t>is less energy-dense per gallon than gasoline, translating into a reduced number of miles per gallon (</a:t>
            </a:r>
            <a:r>
              <a:rPr lang="en-US" dirty="0" smtClean="0"/>
              <a:t>although this could change with newly engineered engines)</a:t>
            </a:r>
            <a:endParaRPr lang="en-US" dirty="0" smtClean="0"/>
          </a:p>
          <a:p>
            <a:pPr marL="914400" lvl="3">
              <a:spcBef>
                <a:spcPts val="600"/>
              </a:spcBef>
              <a:buClr>
                <a:schemeClr val="accent2"/>
              </a:buClr>
            </a:pPr>
            <a:r>
              <a:rPr lang="en-US" dirty="0" smtClean="0">
                <a:hlinkClick r:id="rId3" action="ppaction://hlinkpres?slideindex=1&amp;slidetitle="/>
              </a:rPr>
              <a:t>Sources: </a:t>
            </a:r>
            <a:r>
              <a:rPr lang="en-US" dirty="0" err="1">
                <a:hlinkClick r:id="rId3" action="ppaction://hlinkpres?slideindex=1&amp;slidetitle="/>
              </a:rPr>
              <a:t>Univ</a:t>
            </a:r>
            <a:r>
              <a:rPr lang="en-US" dirty="0">
                <a:hlinkClick r:id="rId3" action="ppaction://hlinkpres?slideindex=1&amp;slidetitle="/>
              </a:rPr>
              <a:t> of </a:t>
            </a:r>
            <a:r>
              <a:rPr lang="en-US" dirty="0" err="1" smtClean="0">
                <a:hlinkClick r:id="rId3" action="ppaction://hlinkpres?slideindex=1&amp;slidetitle="/>
              </a:rPr>
              <a:t>Mich</a:t>
            </a:r>
            <a:r>
              <a:rPr lang="en-US" dirty="0" smtClean="0"/>
              <a:t>, GLBRC</a:t>
            </a:r>
            <a:endParaRPr lang="en-US" dirty="0" smtClean="0"/>
          </a:p>
          <a:p>
            <a:pPr marL="274320" lvl="1">
              <a:spcBef>
                <a:spcPts val="600"/>
              </a:spcBef>
              <a:buClr>
                <a:schemeClr val="accent2"/>
              </a:buClr>
            </a:pPr>
            <a:endParaRPr lang="en-US" dirty="0"/>
          </a:p>
          <a:p>
            <a:pPr marL="0" indent="0" eaLnBrk="1" hangingPunct="1">
              <a:buNone/>
            </a:pPr>
            <a:endParaRPr lang="en-US" dirty="0" smtClean="0"/>
          </a:p>
        </p:txBody>
      </p:sp>
    </p:spTree>
    <p:extLst>
      <p:ext uri="{BB962C8B-B14F-4D97-AF65-F5344CB8AC3E}">
        <p14:creationId xmlns:p14="http://schemas.microsoft.com/office/powerpoint/2010/main" xmlns="" val="3368906741"/>
      </p:ext>
    </p:extLst>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10% Solutions</a:t>
            </a:r>
            <a:endParaRPr lang="en-US" dirty="0"/>
          </a:p>
        </p:txBody>
      </p:sp>
      <p:sp>
        <p:nvSpPr>
          <p:cNvPr id="3" name="Text Placeholder 2"/>
          <p:cNvSpPr>
            <a:spLocks noGrp="1"/>
          </p:cNvSpPr>
          <p:nvPr>
            <p:ph type="body" idx="1"/>
          </p:nvPr>
        </p:nvSpPr>
        <p:spPr/>
        <p:txBody>
          <a:bodyPr/>
          <a:lstStyle/>
          <a:p>
            <a:r>
              <a:rPr lang="en-US" dirty="0" smtClean="0"/>
              <a:t>It’s clear that ethanol is not the solution by itself – it will not solve 100% of our problem.</a:t>
            </a:r>
          </a:p>
          <a:p>
            <a:r>
              <a:rPr lang="en-US" dirty="0" smtClean="0"/>
              <a:t>To solve the American energy crisis, we’ll need more than one solution.</a:t>
            </a:r>
          </a:p>
          <a:p>
            <a:r>
              <a:rPr lang="en-US" dirty="0" smtClean="0"/>
              <a:t>If each solution solves 10% of the problem, it will take ten different solutions to completely solve the problem.</a:t>
            </a:r>
          </a:p>
          <a:p>
            <a:r>
              <a:rPr lang="en-US" dirty="0" smtClean="0"/>
              <a:t>Another one of these “Ten 10%’s” may be biodiesel. </a:t>
            </a:r>
            <a:endParaRPr lang="en-US" dirty="0"/>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en-US" smtClean="0"/>
              <a:t>What is Biodiesel?</a:t>
            </a:r>
          </a:p>
        </p:txBody>
      </p:sp>
      <p:sp>
        <p:nvSpPr>
          <p:cNvPr id="12291" name="Rectangle 3"/>
          <p:cNvSpPr>
            <a:spLocks noGrp="1" noChangeArrowheads="1"/>
          </p:cNvSpPr>
          <p:nvPr>
            <p:ph type="body" idx="1"/>
          </p:nvPr>
        </p:nvSpPr>
        <p:spPr/>
        <p:txBody>
          <a:bodyPr/>
          <a:lstStyle/>
          <a:p>
            <a:pPr eaLnBrk="1" hangingPunct="1"/>
            <a:r>
              <a:rPr lang="en-US" u="sng" dirty="0" smtClean="0"/>
              <a:t>Biodiesel</a:t>
            </a:r>
            <a:r>
              <a:rPr lang="en-US" dirty="0" smtClean="0"/>
              <a:t>: An alternative renewable fuel that can be made from a plant oils or animal fats.</a:t>
            </a:r>
          </a:p>
          <a:p>
            <a:pPr eaLnBrk="1" hangingPunct="1"/>
            <a:r>
              <a:rPr lang="en-US" dirty="0" smtClean="0"/>
              <a:t>Biodiesel is similar to diesel fuel, and is very effective for running diesel vehicles and for heating.</a:t>
            </a:r>
          </a:p>
          <a:p>
            <a:pPr eaLnBrk="1" hangingPunct="1"/>
            <a:r>
              <a:rPr lang="en-US" dirty="0" smtClean="0"/>
              <a:t>It can be blended with petroleum diesel at any concentration or used in its pure form, </a:t>
            </a:r>
            <a:r>
              <a:rPr lang="en-US" u="sng" dirty="0" smtClean="0"/>
              <a:t>B100.</a:t>
            </a:r>
          </a:p>
          <a:p>
            <a:pPr eaLnBrk="1" hangingPunct="1"/>
            <a:r>
              <a:rPr lang="en-US" dirty="0" smtClean="0"/>
              <a:t>Little modification is needed for diesel engines to run on biodiesel (short of the fuel filter). </a:t>
            </a:r>
          </a:p>
          <a:p>
            <a:pPr marL="914400" lvl="3">
              <a:spcBef>
                <a:spcPts val="600"/>
              </a:spcBef>
              <a:buClr>
                <a:schemeClr val="accent2"/>
              </a:buClr>
            </a:pPr>
            <a:r>
              <a:rPr lang="en-US" dirty="0">
                <a:hlinkClick r:id="rId3" action="ppaction://hlinkpres?slideindex=1&amp;slidetitle="/>
              </a:rPr>
              <a:t>Source: </a:t>
            </a:r>
            <a:r>
              <a:rPr lang="en-US" dirty="0" err="1">
                <a:hlinkClick r:id="rId3" action="ppaction://hlinkpres?slideindex=1&amp;slidetitle="/>
              </a:rPr>
              <a:t>Univ</a:t>
            </a:r>
            <a:r>
              <a:rPr lang="en-US" dirty="0">
                <a:hlinkClick r:id="rId3" action="ppaction://hlinkpres?slideindex=1&amp;slidetitle="/>
              </a:rPr>
              <a:t> of </a:t>
            </a:r>
            <a:r>
              <a:rPr lang="en-US" dirty="0" err="1">
                <a:hlinkClick r:id="rId3" action="ppaction://hlinkpres?slideindex=1&amp;slidetitle="/>
              </a:rPr>
              <a:t>Mich</a:t>
            </a:r>
            <a:endParaRPr lang="en-US" dirty="0"/>
          </a:p>
          <a:p>
            <a:pPr marL="0" indent="0" eaLnBrk="1" hangingPunct="1">
              <a:buNone/>
            </a:pPr>
            <a:endParaRPr lang="en-US" dirty="0" smtClean="0"/>
          </a:p>
        </p:txBody>
      </p:sp>
    </p:spTree>
    <p:extLst>
      <p:ext uri="{BB962C8B-B14F-4D97-AF65-F5344CB8AC3E}">
        <p14:creationId xmlns:p14="http://schemas.microsoft.com/office/powerpoint/2010/main" xmlns="" val="1926603174"/>
      </p:ext>
    </p:extLst>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i="1" dirty="0" smtClean="0"/>
              <a:t>“It's inevitable. But just how soon will [oil] become so scarce and expensive that we're forced to make hard choices about how we live?”</a:t>
            </a:r>
            <a:br>
              <a:rPr lang="en-US" i="1" dirty="0" smtClean="0"/>
            </a:br>
            <a:endParaRPr lang="en-US" i="1" dirty="0" smtClean="0"/>
          </a:p>
          <a:p>
            <a:r>
              <a:rPr lang="en-US" i="1" dirty="0" smtClean="0"/>
              <a:t>“In the end the quest for more cheap oil will prove a losing game.”</a:t>
            </a:r>
          </a:p>
          <a:p>
            <a:endParaRPr lang="en-US" i="1" dirty="0" smtClean="0"/>
          </a:p>
          <a:p>
            <a:r>
              <a:rPr lang="en-US" i="1" dirty="0" smtClean="0"/>
              <a:t>“[This is] not just because oil consumption imposes severe costs on the environment, health, and taxpayers, but also because the world's oil addiction is hastening a day of reckoning.”</a:t>
            </a:r>
          </a:p>
          <a:p>
            <a:pPr lvl="1"/>
            <a:r>
              <a:rPr lang="en-US" dirty="0" smtClean="0"/>
              <a:t>– Source: National Geographic, 2005 </a:t>
            </a:r>
            <a:endParaRPr lang="en-US" dirty="0"/>
          </a:p>
        </p:txBody>
      </p:sp>
      <p:sp>
        <p:nvSpPr>
          <p:cNvPr id="2" name="Title 1"/>
          <p:cNvSpPr>
            <a:spLocks noGrp="1"/>
          </p:cNvSpPr>
          <p:nvPr>
            <p:ph type="title"/>
          </p:nvPr>
        </p:nvSpPr>
        <p:spPr/>
        <p:txBody>
          <a:bodyPr/>
          <a:lstStyle/>
          <a:p>
            <a:r>
              <a:rPr lang="en-US" dirty="0" smtClean="0"/>
              <a:t>What’s the problem?</a:t>
            </a:r>
            <a:endParaRPr lang="en-US" dirty="0"/>
          </a:p>
        </p:txBody>
      </p: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en-US" smtClean="0"/>
              <a:t>The Benefits of Biodiesel</a:t>
            </a:r>
          </a:p>
        </p:txBody>
      </p:sp>
      <p:sp>
        <p:nvSpPr>
          <p:cNvPr id="13315" name="Rectangle 3"/>
          <p:cNvSpPr>
            <a:spLocks noGrp="1" noChangeArrowheads="1"/>
          </p:cNvSpPr>
          <p:nvPr>
            <p:ph type="body" idx="1"/>
          </p:nvPr>
        </p:nvSpPr>
        <p:spPr/>
        <p:txBody>
          <a:bodyPr>
            <a:normAutofit lnSpcReduction="10000"/>
          </a:bodyPr>
          <a:lstStyle/>
          <a:p>
            <a:pPr eaLnBrk="1" hangingPunct="1">
              <a:lnSpc>
                <a:spcPct val="90000"/>
              </a:lnSpc>
            </a:pPr>
            <a:r>
              <a:rPr lang="en-US" sz="2600" dirty="0" smtClean="0"/>
              <a:t>A Net Energy Balance of 93% makes it efficient to produce.</a:t>
            </a:r>
          </a:p>
          <a:p>
            <a:pPr>
              <a:lnSpc>
                <a:spcPct val="90000"/>
              </a:lnSpc>
            </a:pPr>
            <a:r>
              <a:rPr lang="en-US" dirty="0" smtClean="0"/>
              <a:t>Biodiesel emits 40% less CO</a:t>
            </a:r>
            <a:r>
              <a:rPr lang="en-US" baseline="-25000" dirty="0" smtClean="0"/>
              <a:t>2 </a:t>
            </a:r>
            <a:r>
              <a:rPr lang="en-US" dirty="0" smtClean="0"/>
              <a:t>than conventional diesel, and the CO2 that is emitted is absorbed by biodiesel crops. </a:t>
            </a:r>
          </a:p>
          <a:p>
            <a:pPr eaLnBrk="1" hangingPunct="1">
              <a:lnSpc>
                <a:spcPct val="90000"/>
              </a:lnSpc>
            </a:pPr>
            <a:r>
              <a:rPr lang="en-US" sz="2600" dirty="0" smtClean="0"/>
              <a:t>It has low exhaust emissions of sulfur oxides and sulfates when used in an engines.</a:t>
            </a:r>
          </a:p>
          <a:p>
            <a:pPr eaLnBrk="1" hangingPunct="1">
              <a:lnSpc>
                <a:spcPct val="90000"/>
              </a:lnSpc>
            </a:pPr>
            <a:r>
              <a:rPr lang="en-US" sz="2600" dirty="0" smtClean="0"/>
              <a:t>Emissions of various other pollutants are also lower:  CO by 48%, particulate matter by 47%, hydrocarbons by 67%.</a:t>
            </a:r>
          </a:p>
          <a:p>
            <a:pPr eaLnBrk="1" hangingPunct="1">
              <a:lnSpc>
                <a:spcPct val="90000"/>
              </a:lnSpc>
            </a:pPr>
            <a:r>
              <a:rPr lang="en-US" sz="2600" dirty="0" smtClean="0"/>
              <a:t>It is biodegradable, non toxic, and produces few emissions.</a:t>
            </a:r>
          </a:p>
          <a:p>
            <a:pPr marL="274320" lvl="1">
              <a:lnSpc>
                <a:spcPct val="90000"/>
              </a:lnSpc>
              <a:spcBef>
                <a:spcPts val="600"/>
              </a:spcBef>
              <a:buClr>
                <a:schemeClr val="accent2"/>
              </a:buClr>
            </a:pPr>
            <a:r>
              <a:rPr lang="en-US" dirty="0">
                <a:hlinkClick r:id="rId3" action="ppaction://hlinkpres?slideindex=1&amp;slidetitle="/>
              </a:rPr>
              <a:t>Source: </a:t>
            </a:r>
            <a:r>
              <a:rPr lang="en-US" dirty="0" err="1">
                <a:hlinkClick r:id="rId3" action="ppaction://hlinkpres?slideindex=1&amp;slidetitle="/>
              </a:rPr>
              <a:t>Univ</a:t>
            </a:r>
            <a:r>
              <a:rPr lang="en-US" dirty="0">
                <a:hlinkClick r:id="rId3" action="ppaction://hlinkpres?slideindex=1&amp;slidetitle="/>
              </a:rPr>
              <a:t> of </a:t>
            </a:r>
            <a:r>
              <a:rPr lang="en-US" dirty="0" err="1">
                <a:hlinkClick r:id="rId3" action="ppaction://hlinkpres?slideindex=1&amp;slidetitle="/>
              </a:rPr>
              <a:t>Mich</a:t>
            </a:r>
            <a:endParaRPr lang="en-US" dirty="0"/>
          </a:p>
          <a:p>
            <a:pPr marL="0" indent="0" eaLnBrk="1" hangingPunct="1">
              <a:lnSpc>
                <a:spcPct val="90000"/>
              </a:lnSpc>
              <a:buNone/>
            </a:pPr>
            <a:endParaRPr lang="en-US" sz="2600" dirty="0" smtClean="0"/>
          </a:p>
          <a:p>
            <a:pPr eaLnBrk="1" hangingPunct="1">
              <a:lnSpc>
                <a:spcPct val="90000"/>
              </a:lnSpc>
            </a:pPr>
            <a:endParaRPr lang="en-US" sz="2600" dirty="0" smtClean="0"/>
          </a:p>
        </p:txBody>
      </p:sp>
    </p:spTree>
    <p:extLst>
      <p:ext uri="{BB962C8B-B14F-4D97-AF65-F5344CB8AC3E}">
        <p14:creationId xmlns:p14="http://schemas.microsoft.com/office/powerpoint/2010/main" xmlns="" val="3765286136"/>
      </p:ext>
    </p:extLst>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en-US" smtClean="0"/>
              <a:t>The Disadvantages of Biodiesel</a:t>
            </a:r>
          </a:p>
        </p:txBody>
      </p:sp>
      <p:sp>
        <p:nvSpPr>
          <p:cNvPr id="14339" name="Rectangle 3"/>
          <p:cNvSpPr>
            <a:spLocks noGrp="1" noChangeArrowheads="1"/>
          </p:cNvSpPr>
          <p:nvPr>
            <p:ph type="body" idx="1"/>
          </p:nvPr>
        </p:nvSpPr>
        <p:spPr/>
        <p:txBody>
          <a:bodyPr>
            <a:normAutofit fontScale="77500" lnSpcReduction="20000"/>
          </a:bodyPr>
          <a:lstStyle/>
          <a:p>
            <a:pPr eaLnBrk="1" hangingPunct="1"/>
            <a:r>
              <a:rPr lang="en-US" dirty="0" smtClean="0"/>
              <a:t>Nitrous oxide emissions from biodiesel are 10% higher than from diesel.</a:t>
            </a:r>
          </a:p>
          <a:p>
            <a:pPr lvl="1"/>
            <a:r>
              <a:rPr lang="en-US" dirty="0" err="1" smtClean="0"/>
              <a:t>NOx</a:t>
            </a:r>
            <a:r>
              <a:rPr lang="en-US" dirty="0" smtClean="0"/>
              <a:t> is a greenhouse gas like CO2</a:t>
            </a:r>
          </a:p>
          <a:p>
            <a:pPr eaLnBrk="1" hangingPunct="1"/>
            <a:r>
              <a:rPr lang="en-US" dirty="0" smtClean="0"/>
              <a:t>Cost of production and cost of raw materials is high, (although still lower than gasoline’s).</a:t>
            </a:r>
          </a:p>
          <a:p>
            <a:pPr eaLnBrk="1" hangingPunct="1"/>
            <a:r>
              <a:rPr lang="en-US" dirty="0" smtClean="0"/>
              <a:t>It requires a great deal of land, which could lead to increased deforestation.</a:t>
            </a:r>
          </a:p>
          <a:p>
            <a:pPr eaLnBrk="1" hangingPunct="1"/>
            <a:r>
              <a:rPr lang="en-US" dirty="0" smtClean="0"/>
              <a:t>Even small quantities of water  can affect biodiesel, making it less efficient and potentially dangerous in wet conditions.</a:t>
            </a:r>
          </a:p>
          <a:p>
            <a:pPr lvl="1"/>
            <a:r>
              <a:rPr lang="en-US" dirty="0" smtClean="0"/>
              <a:t>Purity in biodiesel is a great concern. </a:t>
            </a:r>
            <a:endParaRPr lang="en-US" dirty="0" smtClean="0"/>
          </a:p>
          <a:p>
            <a:r>
              <a:rPr lang="en-US" dirty="0" smtClean="0"/>
              <a:t>Canola </a:t>
            </a:r>
            <a:r>
              <a:rPr lang="en-US" dirty="0" smtClean="0"/>
              <a:t>seeds  or soybeans are so tiny in proportion to the rest of the </a:t>
            </a:r>
            <a:r>
              <a:rPr lang="en-US" dirty="0" smtClean="0"/>
              <a:t>plant that we </a:t>
            </a:r>
            <a:r>
              <a:rPr lang="en-US" dirty="0" smtClean="0"/>
              <a:t>just don't have enough material </a:t>
            </a:r>
            <a:r>
              <a:rPr lang="en-US" dirty="0" smtClean="0"/>
              <a:t>for this to serve more than a small proportion of our transportation energy needs. </a:t>
            </a:r>
            <a:endParaRPr lang="en-US" dirty="0" smtClean="0"/>
          </a:p>
          <a:p>
            <a:pPr lvl="1"/>
            <a:r>
              <a:rPr lang="en-US" dirty="0" smtClean="0"/>
              <a:t>However, there is hope that microorganisms could someday be engineered to produce biodiesel from cellulose (which is far more abundant).</a:t>
            </a:r>
            <a:endParaRPr lang="en-US" dirty="0" smtClean="0"/>
          </a:p>
          <a:p>
            <a:pPr marL="640080" lvl="2">
              <a:spcBef>
                <a:spcPts val="600"/>
              </a:spcBef>
              <a:buClr>
                <a:schemeClr val="accent2"/>
              </a:buClr>
            </a:pPr>
            <a:r>
              <a:rPr lang="en-US" dirty="0" smtClean="0">
                <a:hlinkClick r:id="rId3" action="ppaction://hlinkpres?slideindex=1&amp;slidetitle="/>
              </a:rPr>
              <a:t>Sources: </a:t>
            </a:r>
            <a:r>
              <a:rPr lang="en-US" dirty="0" err="1">
                <a:hlinkClick r:id="rId3" action="ppaction://hlinkpres?slideindex=1&amp;slidetitle="/>
              </a:rPr>
              <a:t>Univ</a:t>
            </a:r>
            <a:r>
              <a:rPr lang="en-US" dirty="0">
                <a:hlinkClick r:id="rId3" action="ppaction://hlinkpres?slideindex=1&amp;slidetitle="/>
              </a:rPr>
              <a:t> of </a:t>
            </a:r>
            <a:r>
              <a:rPr lang="en-US" dirty="0" err="1" smtClean="0">
                <a:hlinkClick r:id="rId3" action="ppaction://hlinkpres?slideindex=1&amp;slidetitle="/>
              </a:rPr>
              <a:t>Mich</a:t>
            </a:r>
            <a:r>
              <a:rPr lang="en-US" dirty="0" smtClean="0"/>
              <a:t>, GLBRC</a:t>
            </a:r>
            <a:endParaRPr lang="en-US" dirty="0"/>
          </a:p>
          <a:p>
            <a:pPr marL="0" indent="0" eaLnBrk="1" hangingPunct="1">
              <a:buNone/>
            </a:pPr>
            <a:endParaRPr lang="en-US" dirty="0" smtClean="0"/>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xmlns="" val="2983331765"/>
      </p:ext>
    </p:extLst>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smtClean="0"/>
              <a:t>Finding cost-effective and environmentally-sustainable ways to provide energy is arguably the largest single technological challenge ever faced by society. </a:t>
            </a:r>
          </a:p>
          <a:p>
            <a:pPr lvl="1"/>
            <a:r>
              <a:rPr lang="en-US" b="1" dirty="0" smtClean="0"/>
              <a:t>This is the Space Race of our generation. </a:t>
            </a:r>
          </a:p>
          <a:p>
            <a:r>
              <a:rPr lang="en-US" b="1" dirty="0" smtClean="0"/>
              <a:t>To meet this challenge, the United States has established aggressive goals to reduce dependence on fossil fuels and imported oil for the sake of the American economy, national security and the global environment.</a:t>
            </a:r>
          </a:p>
          <a:p>
            <a:pPr lvl="1"/>
            <a:r>
              <a:rPr lang="en-US" b="1" dirty="0" smtClean="0"/>
              <a:t>Source: Great Lakes Bioenergy Research Center</a:t>
            </a:r>
          </a:p>
          <a:p>
            <a:r>
              <a:rPr lang="en-US" b="1" dirty="0" smtClean="0"/>
              <a:t>These challenges and these goals are the focus of our work in this class – you are the pioneers of bioenergy </a:t>
            </a:r>
          </a:p>
          <a:p>
            <a:endParaRPr lang="en-US" dirty="0"/>
          </a:p>
        </p:txBody>
      </p:sp>
      <p:sp>
        <p:nvSpPr>
          <p:cNvPr id="2" name="Title 1"/>
          <p:cNvSpPr>
            <a:spLocks noGrp="1"/>
          </p:cNvSpPr>
          <p:nvPr>
            <p:ph type="title"/>
          </p:nvPr>
        </p:nvSpPr>
        <p:spPr/>
        <p:txBody>
          <a:bodyPr/>
          <a:lstStyle/>
          <a:p>
            <a:r>
              <a:rPr lang="en-US" dirty="0" smtClean="0"/>
              <a:t>Our Goals</a:t>
            </a:r>
            <a:endParaRPr lang="en-US" dirty="0"/>
          </a:p>
        </p:txBody>
      </p:sp>
    </p:spTree>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76800"/>
          </a:xfrm>
        </p:spPr>
        <p:txBody>
          <a:bodyPr>
            <a:normAutofit fontScale="62500" lnSpcReduction="20000"/>
          </a:bodyPr>
          <a:lstStyle/>
          <a:p>
            <a:r>
              <a:rPr lang="en-US" b="1" dirty="0" smtClean="0"/>
              <a:t>Ethanol </a:t>
            </a:r>
            <a:r>
              <a:rPr lang="en-US" b="1" dirty="0" err="1" smtClean="0"/>
              <a:t>Biofuel</a:t>
            </a:r>
            <a:r>
              <a:rPr lang="en-US" dirty="0" smtClean="0"/>
              <a:t> - This video segment adapted from NOVA examines ethanol, a cleaner-burning fuel alternative to gasoline, and the efforts to produce it more efficiently. Today, most ethanol in the United States is made from corn kernels. But converting corn into ethanol requires lots of energy as well as corn, which might otherwise be used to feed people and livestock. The video features research efforts to use less valuable plant matter, called cellulosic biomass, and microorganisms that may be able to accomplish the conversion from plant matter to fuel in a single step.</a:t>
            </a:r>
          </a:p>
          <a:p>
            <a:r>
              <a:rPr lang="en-US" dirty="0" smtClean="0">
                <a:hlinkClick r:id="rId2" action="ppaction://hlinkfile"/>
              </a:rPr>
              <a:t>http://www.pbs.org/wgbh/nova/teachers/video/ht/q-3507-car-02-300.html</a:t>
            </a:r>
            <a:endParaRPr lang="en-US" dirty="0" smtClean="0"/>
          </a:p>
          <a:p>
            <a:pPr>
              <a:buNone/>
            </a:pPr>
            <a:endParaRPr lang="en-US" dirty="0" smtClean="0"/>
          </a:p>
          <a:p>
            <a:r>
              <a:rPr lang="en-US" b="1" dirty="0" smtClean="0"/>
              <a:t>Global Warming: It’s All About Carbon</a:t>
            </a:r>
            <a:r>
              <a:rPr lang="en-US" dirty="0" smtClean="0"/>
              <a:t> - A funny, engaging, five-part animated cartoon series from Robert </a:t>
            </a:r>
            <a:r>
              <a:rPr lang="en-US" dirty="0" err="1" smtClean="0"/>
              <a:t>Krulwich</a:t>
            </a:r>
            <a:r>
              <a:rPr lang="en-US" dirty="0" smtClean="0"/>
              <a:t> and NPR that provides a basic understanding of the science behind carbon bonds, fossil fuels, greenhouse effect and global warming.</a:t>
            </a:r>
          </a:p>
          <a:p>
            <a:r>
              <a:rPr lang="en-US" dirty="0" smtClean="0">
                <a:hlinkClick r:id="rId3" action="ppaction://hlinkfile"/>
              </a:rPr>
              <a:t>http://www.npr.org/news/specials/climate/video/</a:t>
            </a:r>
            <a:endParaRPr lang="en-US" dirty="0" smtClean="0"/>
          </a:p>
          <a:p>
            <a:pPr>
              <a:buNone/>
            </a:pPr>
            <a:endParaRPr lang="en-US" dirty="0" smtClean="0"/>
          </a:p>
          <a:p>
            <a:r>
              <a:rPr lang="en-US" b="1" dirty="0" smtClean="0"/>
              <a:t>Ingredients for Life: Carbon</a:t>
            </a:r>
            <a:r>
              <a:rPr lang="en-US" dirty="0" smtClean="0"/>
              <a:t> – This video segment adapted from NOVA illustrates why carbon is at the center of life on Earth. It also asks whether carbon-based life might exist on other planets.</a:t>
            </a:r>
          </a:p>
          <a:p>
            <a:r>
              <a:rPr lang="en-US" dirty="0" smtClean="0">
                <a:hlinkClick r:id="rId4"/>
              </a:rPr>
              <a:t>http://www.teachersdomain.org/resource/ess05.sci.ess.eiu.carbon</a:t>
            </a:r>
            <a:r>
              <a:rPr lang="en-US" dirty="0" smtClean="0">
                <a:hlinkClick r:id="rId4"/>
              </a:rPr>
              <a:t>/</a:t>
            </a:r>
            <a:endParaRPr lang="en-US" dirty="0" smtClean="0"/>
          </a:p>
          <a:p>
            <a:pPr lvl="2"/>
            <a:r>
              <a:rPr lang="en-US" dirty="0" smtClean="0"/>
              <a:t>Source: Sara </a:t>
            </a:r>
            <a:r>
              <a:rPr lang="en-US" dirty="0" err="1" smtClean="0"/>
              <a:t>Krauskopf</a:t>
            </a:r>
            <a:r>
              <a:rPr lang="en-US" dirty="0" smtClean="0"/>
              <a:t>, GLBRC</a:t>
            </a:r>
            <a:r>
              <a:rPr lang="en-US" dirty="0" smtClean="0"/>
              <a:t/>
            </a:r>
            <a:br>
              <a:rPr lang="en-US" dirty="0" smtClean="0"/>
            </a:br>
            <a:endParaRPr lang="en-US" dirty="0" smtClean="0"/>
          </a:p>
          <a:p>
            <a:endParaRPr lang="en-US" dirty="0"/>
          </a:p>
        </p:txBody>
      </p:sp>
      <p:sp>
        <p:nvSpPr>
          <p:cNvPr id="3" name="Title 2"/>
          <p:cNvSpPr>
            <a:spLocks noGrp="1"/>
          </p:cNvSpPr>
          <p:nvPr>
            <p:ph type="title"/>
          </p:nvPr>
        </p:nvSpPr>
        <p:spPr/>
        <p:txBody>
          <a:bodyPr/>
          <a:lstStyle/>
          <a:p>
            <a:r>
              <a:rPr lang="en-US" dirty="0" smtClean="0"/>
              <a:t>Food for Thought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Fossil fuels - coal, oil and natural gas -- provide more than 85% of all the energy used in the United States. (Site: DOE)</a:t>
            </a:r>
          </a:p>
          <a:p>
            <a:r>
              <a:rPr lang="en-US" dirty="0" smtClean="0"/>
              <a:t>Fossil fuels developed from plants and animals that died millions of years ago and collected on the bottom of ocean </a:t>
            </a:r>
            <a:r>
              <a:rPr lang="en-US" dirty="0" err="1" smtClean="0"/>
              <a:t>seabeds</a:t>
            </a:r>
            <a:r>
              <a:rPr lang="en-US" dirty="0" smtClean="0"/>
              <a:t>. </a:t>
            </a:r>
          </a:p>
          <a:p>
            <a:r>
              <a:rPr lang="en-US" dirty="0" smtClean="0"/>
              <a:t>The accumulation of pressure and temperature turned organic carbon into simpler forms of hydrocarbons.</a:t>
            </a:r>
          </a:p>
          <a:p>
            <a:pPr lvl="1"/>
            <a:r>
              <a:rPr lang="en-US" dirty="0" smtClean="0"/>
              <a:t>Other elements were “squeezed” out of the molecular structure of organic carbon by this intense heat and pressure.  </a:t>
            </a:r>
          </a:p>
          <a:p>
            <a:endParaRPr lang="en-US" dirty="0" smtClean="0"/>
          </a:p>
          <a:p>
            <a:endParaRPr lang="en-US" dirty="0"/>
          </a:p>
        </p:txBody>
      </p:sp>
      <p:sp>
        <p:nvSpPr>
          <p:cNvPr id="2" name="Title 1"/>
          <p:cNvSpPr>
            <a:spLocks noGrp="1"/>
          </p:cNvSpPr>
          <p:nvPr>
            <p:ph type="title"/>
          </p:nvPr>
        </p:nvSpPr>
        <p:spPr/>
        <p:txBody>
          <a:bodyPr/>
          <a:lstStyle/>
          <a:p>
            <a:r>
              <a:rPr lang="en-US" dirty="0" smtClean="0"/>
              <a:t>Fossil Fuels</a:t>
            </a:r>
            <a:endParaRPr lang="en-US" dirty="0"/>
          </a:p>
        </p:txBody>
      </p:sp>
    </p:spTree>
    <p:extLst>
      <p:ext uri="{BB962C8B-B14F-4D97-AF65-F5344CB8AC3E}">
        <p14:creationId xmlns:p14="http://schemas.microsoft.com/office/powerpoint/2010/main" xmlns="" val="718316862"/>
      </p:ext>
    </p:extLst>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3733800" cy="4525963"/>
          </a:xfrm>
        </p:spPr>
        <p:txBody>
          <a:bodyPr>
            <a:normAutofit fontScale="85000" lnSpcReduction="20000"/>
          </a:bodyPr>
          <a:lstStyle/>
          <a:p>
            <a:r>
              <a:rPr lang="en-US" dirty="0" smtClean="0"/>
              <a:t>A hydrocarbon is simply a chain of hydrogen and carbon. </a:t>
            </a:r>
          </a:p>
          <a:p>
            <a:r>
              <a:rPr lang="en-US" dirty="0" smtClean="0"/>
              <a:t>Each kind of hydrocarbon will have different proportions of hydrogen and carbon. </a:t>
            </a:r>
          </a:p>
          <a:p>
            <a:r>
              <a:rPr lang="en-US" dirty="0" smtClean="0"/>
              <a:t>Petroleum is a blend of many different kinds of hydrocarbons. </a:t>
            </a:r>
          </a:p>
          <a:p>
            <a:pPr lvl="1"/>
            <a:r>
              <a:rPr lang="en-US" dirty="0" smtClean="0"/>
              <a:t>Refined petroleum will produce gasoline, diesel fuel, kerosene, asphalt, and other forms of fossil fuel</a:t>
            </a:r>
          </a:p>
          <a:p>
            <a:endParaRPr lang="en-US" dirty="0"/>
          </a:p>
        </p:txBody>
      </p:sp>
      <p:sp>
        <p:nvSpPr>
          <p:cNvPr id="2" name="Title 1"/>
          <p:cNvSpPr>
            <a:spLocks noGrp="1"/>
          </p:cNvSpPr>
          <p:nvPr>
            <p:ph type="title"/>
          </p:nvPr>
        </p:nvSpPr>
        <p:spPr/>
        <p:txBody>
          <a:bodyPr/>
          <a:lstStyle/>
          <a:p>
            <a:r>
              <a:rPr lang="en-US" dirty="0" smtClean="0"/>
              <a:t>Hydrocarbon</a:t>
            </a:r>
            <a:endParaRPr lang="en-US" dirty="0"/>
          </a:p>
        </p:txBody>
      </p:sp>
      <p:pic>
        <p:nvPicPr>
          <p:cNvPr id="1026" name="Picture 2" descr="http://www.green-planet-solar-energy.com/images/oil_coal_comp.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114800" y="838200"/>
            <a:ext cx="4800600" cy="556574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72401641"/>
      </p:ext>
    </p:extLst>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229600" cy="4572000"/>
          </a:xfrm>
        </p:spPr>
        <p:txBody>
          <a:bodyPr/>
          <a:lstStyle/>
          <a:p>
            <a:r>
              <a:rPr lang="en-US" dirty="0" smtClean="0"/>
              <a:t>Different petroleum products have different boiling points.  </a:t>
            </a:r>
          </a:p>
          <a:p>
            <a:r>
              <a:rPr lang="en-US" dirty="0" smtClean="0"/>
              <a:t>Heating each products past its boiling point enables each product to be separated based on this property. </a:t>
            </a:r>
            <a:endParaRPr lang="en-US" dirty="0"/>
          </a:p>
        </p:txBody>
      </p:sp>
      <p:pic>
        <p:nvPicPr>
          <p:cNvPr id="2050" name="Picture 2" descr="http://wiki.chemprime.chemeddl.org/images/3/3c/Crude_Oil_Distillation.png">
            <a:hlinkClick r:id="rId3" tooltip="Figure 1 A schematic of the fractional distillation of crude oil used in petroleum refining. The mixture is separated into Gases, Gasoline, Kerosene, Fuel oil, Lubricating oil, and Residue(asphalt)."/>
          </p:cNvPr>
          <p:cNvPicPr>
            <a:picLocks noChangeAspect="1" noChangeArrowheads="1"/>
          </p:cNvPicPr>
          <p:nvPr/>
        </p:nvPicPr>
        <p:blipFill>
          <a:blip r:embed="rId4" cstate="print"/>
          <a:srcRect/>
          <a:stretch>
            <a:fillRect/>
          </a:stretch>
        </p:blipFill>
        <p:spPr bwMode="auto">
          <a:xfrm>
            <a:off x="4407101" y="2286000"/>
            <a:ext cx="4384246" cy="4419602"/>
          </a:xfrm>
          <a:prstGeom prst="rect">
            <a:avLst/>
          </a:prstGeom>
          <a:noFill/>
        </p:spPr>
      </p:pic>
      <p:pic>
        <p:nvPicPr>
          <p:cNvPr id="1026" name="Picture 2" descr="http://www.scienceclarified.com/everyday/images/scet_01_img0097.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65966" y="2286000"/>
            <a:ext cx="4406034" cy="44196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457200"/>
            <a:ext cx="8229600" cy="5791200"/>
          </a:xfrm>
        </p:spPr>
        <p:txBody>
          <a:bodyPr>
            <a:normAutofit fontScale="92500"/>
          </a:bodyPr>
          <a:lstStyle/>
          <a:p>
            <a:r>
              <a:rPr lang="en-US" b="1" dirty="0" smtClean="0"/>
              <a:t>(Natural) Gases , e.g. Propane: </a:t>
            </a:r>
            <a:r>
              <a:rPr lang="en-US" dirty="0" smtClean="0"/>
              <a:t>hydrocarbons containing 1 to 4 carbon atoms in each molecule. These can be used for fuels or for plastics and synthetic fibers.</a:t>
            </a:r>
          </a:p>
          <a:p>
            <a:r>
              <a:rPr lang="en-US" b="1" dirty="0" smtClean="0"/>
              <a:t>Gasoline : </a:t>
            </a:r>
            <a:r>
              <a:rPr lang="en-US" dirty="0" smtClean="0"/>
              <a:t>Probably the most familiar of the hydrocarbon distillates is gasoline. Gasoline consists of hydrocarbons with 5 to 12 carbon atoms in each molecule. </a:t>
            </a:r>
          </a:p>
          <a:p>
            <a:r>
              <a:rPr lang="en-US" b="1" dirty="0" smtClean="0"/>
              <a:t>Kerosene: </a:t>
            </a:r>
            <a:r>
              <a:rPr lang="en-US" dirty="0" smtClean="0"/>
              <a:t>Kerosene consists of hydrocarbons containing between 12 and 16 carbon atoms per molecule.</a:t>
            </a:r>
          </a:p>
          <a:p>
            <a:r>
              <a:rPr lang="en-US" b="1" dirty="0" smtClean="0"/>
              <a:t>Fuel Oil : </a:t>
            </a:r>
            <a:r>
              <a:rPr lang="en-US" dirty="0" smtClean="0"/>
              <a:t>Fuel Oils consist of hydrocarbons ranging between 15 and 18 carbon atoms per molecule (includes diesel fuel)</a:t>
            </a:r>
          </a:p>
          <a:p>
            <a:r>
              <a:rPr lang="en-US" b="1" dirty="0" smtClean="0"/>
              <a:t>Lubricating Oil : </a:t>
            </a:r>
            <a:r>
              <a:rPr lang="en-US" dirty="0" smtClean="0"/>
              <a:t>Lubricating oils consist of 16 to 20 carbon atoms per hydrocarbon molecule. Lubricating oils are used to decrease friction between moving parts</a:t>
            </a:r>
            <a:r>
              <a:rPr lang="en-US" dirty="0" smtClean="0"/>
              <a:t>.</a:t>
            </a:r>
            <a:endParaRPr lang="en-US" dirty="0"/>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953000"/>
          </a:xfrm>
        </p:spPr>
        <p:txBody>
          <a:bodyPr>
            <a:normAutofit lnSpcReduction="10000"/>
          </a:bodyPr>
          <a:lstStyle/>
          <a:p>
            <a:r>
              <a:rPr lang="en-US" dirty="0" smtClean="0"/>
              <a:t>When a hydrocarbon fuel burns completely, the oxygen in the air combines with the hydrogen to form water (H</a:t>
            </a:r>
            <a:r>
              <a:rPr lang="en-US" baseline="-25000" dirty="0" smtClean="0"/>
              <a:t>2</a:t>
            </a:r>
            <a:r>
              <a:rPr lang="en-US" dirty="0" smtClean="0"/>
              <a:t>O) and with the carbon to form carbon dioxide (CO</a:t>
            </a:r>
            <a:r>
              <a:rPr lang="en-US" baseline="-25000" dirty="0" smtClean="0"/>
              <a:t>2</a:t>
            </a:r>
            <a:r>
              <a:rPr lang="en-US" dirty="0" smtClean="0"/>
              <a:t>). </a:t>
            </a:r>
          </a:p>
          <a:p>
            <a:r>
              <a:rPr lang="en-US" dirty="0" smtClean="0"/>
              <a:t>“Burning”, or </a:t>
            </a:r>
            <a:r>
              <a:rPr lang="en-US" i="1" dirty="0" smtClean="0"/>
              <a:t>combustion</a:t>
            </a:r>
            <a:r>
              <a:rPr lang="en-US" dirty="0" smtClean="0"/>
              <a:t>, is simply a matter of rearranging hydrocarbon and oxygen molecules into CO2 and H2O. </a:t>
            </a:r>
          </a:p>
          <a:p>
            <a:r>
              <a:rPr lang="en-US" dirty="0" smtClean="0"/>
              <a:t>Combustion is an </a:t>
            </a:r>
            <a:r>
              <a:rPr lang="en-US" u="sng" dirty="0" smtClean="0"/>
              <a:t>exothermic reaction </a:t>
            </a:r>
            <a:r>
              <a:rPr lang="en-US" dirty="0" smtClean="0"/>
              <a:t>– it is a reaction that </a:t>
            </a:r>
            <a:r>
              <a:rPr lang="en-US" i="1" dirty="0" smtClean="0"/>
              <a:t>releases</a:t>
            </a:r>
            <a:r>
              <a:rPr lang="en-US" dirty="0" smtClean="0"/>
              <a:t> energy (which you can feel as heat and see as light)</a:t>
            </a:r>
          </a:p>
          <a:p>
            <a:pPr lvl="1"/>
            <a:r>
              <a:rPr lang="en-US" dirty="0" smtClean="0"/>
              <a:t>Endothermic reactions would be like instant ice packs, which feel colder when they react because they absorb energy. </a:t>
            </a:r>
          </a:p>
        </p:txBody>
      </p:sp>
      <p:sp>
        <p:nvSpPr>
          <p:cNvPr id="2" name="Title 1"/>
          <p:cNvSpPr>
            <a:spLocks noGrp="1"/>
          </p:cNvSpPr>
          <p:nvPr>
            <p:ph type="title"/>
          </p:nvPr>
        </p:nvSpPr>
        <p:spPr/>
        <p:txBody>
          <a:bodyPr/>
          <a:lstStyle/>
          <a:p>
            <a:r>
              <a:rPr lang="en-US" dirty="0" smtClean="0"/>
              <a:t>Petroleum</a:t>
            </a:r>
            <a:endParaRPr lang="en-US" dirty="0"/>
          </a:p>
        </p:txBody>
      </p:sp>
    </p:spTree>
    <p:extLst>
      <p:ext uri="{BB962C8B-B14F-4D97-AF65-F5344CB8AC3E}">
        <p14:creationId xmlns:p14="http://schemas.microsoft.com/office/powerpoint/2010/main" xmlns="" val="2393346355"/>
      </p:ext>
    </p:extLst>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u="sng" dirty="0"/>
              <a:t>Combustion</a:t>
            </a:r>
            <a:r>
              <a:rPr lang="en-US" dirty="0"/>
              <a:t> is the process of breaking </a:t>
            </a:r>
            <a:r>
              <a:rPr lang="en-US" dirty="0" smtClean="0"/>
              <a:t>atomic </a:t>
            </a:r>
            <a:r>
              <a:rPr lang="en-US" dirty="0"/>
              <a:t>bonds </a:t>
            </a:r>
            <a:r>
              <a:rPr lang="en-US" dirty="0" smtClean="0"/>
              <a:t>and creating new, lower-energy molecules in order to </a:t>
            </a:r>
            <a:r>
              <a:rPr lang="en-US" dirty="0"/>
              <a:t>release energy in the form of light and heat</a:t>
            </a:r>
            <a:r>
              <a:rPr lang="en-US" dirty="0" smtClean="0"/>
              <a:t>.</a:t>
            </a:r>
          </a:p>
          <a:p>
            <a:r>
              <a:rPr lang="en-US" dirty="0" smtClean="0"/>
              <a:t>The energy contained in the bonds of a hydrocarbon molecule is greater than the energy contained in the bonds of CO2 and H2O molecules.</a:t>
            </a:r>
          </a:p>
          <a:p>
            <a:pPr lvl="1"/>
            <a:r>
              <a:rPr lang="en-US" dirty="0" smtClean="0"/>
              <a:t>By “rearranging” these atoms, we create a new molecular arrangement in which less energy is needed (and therefore is given off).</a:t>
            </a:r>
          </a:p>
          <a:p>
            <a:pPr lvl="1"/>
            <a:r>
              <a:rPr lang="en-US" dirty="0" smtClean="0"/>
              <a:t>This “leftover energy” is given off in the form of heat and light.  </a:t>
            </a:r>
          </a:p>
          <a:p>
            <a:r>
              <a:rPr lang="en-US" dirty="0" smtClean="0"/>
              <a:t>The more “emitted energy” there is from burning a fuel, the higher the quality of that fuel.  </a:t>
            </a:r>
          </a:p>
          <a:p>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smtClean="0"/>
              <a:t>Combustion – Bond Breaking</a:t>
            </a:r>
            <a:endParaRPr lang="en-US" dirty="0"/>
          </a:p>
        </p:txBody>
      </p:sp>
    </p:spTree>
    <p:extLst>
      <p:ext uri="{BB962C8B-B14F-4D97-AF65-F5344CB8AC3E}">
        <p14:creationId xmlns:p14="http://schemas.microsoft.com/office/powerpoint/2010/main" xmlns="" val="1561673274"/>
      </p:ext>
    </p:extLst>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However, this “rearrangement reaction” never occurs  completely – some carbon atoms remain “stuck” to each other. </a:t>
            </a:r>
          </a:p>
          <a:p>
            <a:pPr lvl="1"/>
            <a:r>
              <a:rPr lang="en-US" dirty="0" smtClean="0"/>
              <a:t>Rather than completely converting into CO2 and H2O, some of the carbon remains unchanged.</a:t>
            </a:r>
          </a:p>
          <a:p>
            <a:pPr lvl="1"/>
            <a:r>
              <a:rPr lang="en-US" dirty="0" smtClean="0"/>
              <a:t>This is what creates the carbon monoxide, soot, and smog associated with automobile exhaust.  </a:t>
            </a:r>
          </a:p>
          <a:p>
            <a:r>
              <a:rPr lang="en-US" dirty="0" smtClean="0"/>
              <a:t>The byproducts that form from the burning of fossil fuels are very dangerous, can exist in the air for up to several weeks and can travel for miles. </a:t>
            </a:r>
          </a:p>
          <a:p>
            <a:pPr lvl="1"/>
            <a:r>
              <a:rPr lang="en-US" dirty="0" smtClean="0">
                <a:hlinkClick r:id="rId3"/>
              </a:rPr>
              <a:t>Source: </a:t>
            </a:r>
            <a:r>
              <a:rPr lang="en-US" dirty="0" err="1" smtClean="0">
                <a:hlinkClick r:id="rId3"/>
              </a:rPr>
              <a:t>Univ</a:t>
            </a:r>
            <a:r>
              <a:rPr lang="en-US" dirty="0" smtClean="0">
                <a:hlinkClick r:id="rId3"/>
              </a:rPr>
              <a:t> of </a:t>
            </a:r>
            <a:r>
              <a:rPr lang="en-US" dirty="0" err="1" smtClean="0">
                <a:hlinkClick r:id="rId3"/>
              </a:rPr>
              <a:t>Mich</a:t>
            </a:r>
            <a:endParaRPr lang="en-US" dirty="0" smtClean="0"/>
          </a:p>
          <a:p>
            <a:endParaRPr lang="en-US" dirty="0"/>
          </a:p>
        </p:txBody>
      </p:sp>
      <p:sp>
        <p:nvSpPr>
          <p:cNvPr id="2" name="Title 1"/>
          <p:cNvSpPr>
            <a:spLocks noGrp="1"/>
          </p:cNvSpPr>
          <p:nvPr>
            <p:ph type="title"/>
          </p:nvPr>
        </p:nvSpPr>
        <p:spPr/>
        <p:txBody>
          <a:bodyPr/>
          <a:lstStyle/>
          <a:p>
            <a:r>
              <a:rPr lang="en-US" dirty="0" err="1" smtClean="0"/>
              <a:t>Rearrangment</a:t>
            </a:r>
            <a:r>
              <a:rPr lang="en-US" dirty="0" smtClean="0"/>
              <a:t> Reaction</a:t>
            </a:r>
            <a:endParaRPr lang="en-US" dirty="0"/>
          </a:p>
        </p:txBody>
      </p:sp>
    </p:spTree>
    <p:extLst>
      <p:ext uri="{BB962C8B-B14F-4D97-AF65-F5344CB8AC3E}">
        <p14:creationId xmlns:p14="http://schemas.microsoft.com/office/powerpoint/2010/main" xmlns="" val="3530150510"/>
      </p:ext>
    </p:extLst>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857</TotalTime>
  <Words>2146</Words>
  <Application>Microsoft Office PowerPoint</Application>
  <PresentationFormat>On-screen Show (4:3)</PresentationFormat>
  <Paragraphs>168</Paragraphs>
  <Slides>23</Slides>
  <Notes>19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Paper</vt:lpstr>
      <vt:lpstr>Why Biofuels?</vt:lpstr>
      <vt:lpstr>What’s the problem?</vt:lpstr>
      <vt:lpstr>Fossil Fuels</vt:lpstr>
      <vt:lpstr>Hydrocarbon</vt:lpstr>
      <vt:lpstr>Slide 5</vt:lpstr>
      <vt:lpstr>Slide 6</vt:lpstr>
      <vt:lpstr>Petroleum</vt:lpstr>
      <vt:lpstr>Combustion – Bond Breaking</vt:lpstr>
      <vt:lpstr>Rearrangment Reaction</vt:lpstr>
      <vt:lpstr>Air Pollution </vt:lpstr>
      <vt:lpstr>An Incomplete Burn</vt:lpstr>
      <vt:lpstr>Carbon Dioxide</vt:lpstr>
      <vt:lpstr>A Flood of CO2</vt:lpstr>
      <vt:lpstr>CO2 – Molecular Insulation. </vt:lpstr>
      <vt:lpstr>What’s Wrong with Gasoline?</vt:lpstr>
      <vt:lpstr>The Benefits of Ethanol</vt:lpstr>
      <vt:lpstr>The Disadvantages of Ethanol</vt:lpstr>
      <vt:lpstr>Ten 10% Solutions</vt:lpstr>
      <vt:lpstr>What is Biodiesel?</vt:lpstr>
      <vt:lpstr>The Benefits of Biodiesel</vt:lpstr>
      <vt:lpstr>The Disadvantages of Biodiesel</vt:lpstr>
      <vt:lpstr>Our Goals</vt:lpstr>
      <vt:lpstr>Food for Thought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Bioenergy?</dc:title>
  <dc:creator>Mr. Craig Kohn</dc:creator>
  <cp:lastModifiedBy>Mr. Craig A. Kohn</cp:lastModifiedBy>
  <cp:revision>118</cp:revision>
  <dcterms:created xsi:type="dcterms:W3CDTF">2011-01-25T15:56:33Z</dcterms:created>
  <dcterms:modified xsi:type="dcterms:W3CDTF">2011-01-27T22:44:04Z</dcterms:modified>
</cp:coreProperties>
</file>