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6/16/2013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0D7CD-08D9-4F03-BDF7-A7E20EC9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1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6/16/2013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6/16/2013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6/16/2013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6/16/2013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6/16/2013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6/16/2013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search.yahoo.com/images/view;_ylt=A0PDoKhZd75RYlAAKfKJzbkF;_ylu=X3oDMTBlMTQ4cGxyBHNlYwNzcgRzbGsDaW1n?back=http%3A%2F%2Fimages.search.yahoo.com%2Fsearch%2Fimages%3Fp%3Doil%2Bpressure%26fr%3Dyfp-t-656%26fr2%3Dpiv-web%26tab%3Dorganic%26ri%3D50&amp;w=1024&amp;h=941&amp;imgurl=www.ipconlinestore.com%2Fmedia%2Fcatalog%2Fproduct%2Fcache%2F1%2Fimage%2F1ce7d8eec1b8741e3cb76aeb43299eee%2Fv%2Fw%2Fvw-bug-vdo_oil_pressure_gauge_0-80_psi_-v350040-0.jpg&amp;rurl=http%3A%2F%2Fwww.ipconlinestore.com%2Fvw-air-and-fuel%2Fvw-gauges%2Fvdo-oil-pressure-gauge-0-80-psi.html&amp;size=126.1KB&amp;name=VDO+%3Cb%3EOil+Pressure+%3C%2Fb%3EGauge+0-80+PSI+-+VW+Gauges+-+VW+Air+and+Fuel&amp;p=oil+pressure&amp;oid=c0cc1ae55fbc7f42acb5ce951b37369f&amp;fr2=piv-web&amp;fr=yfp-t-656&amp;tt=VDO+%3Cb%3EOil+Pressure+%3C%2Fb%3EGauge+0-80+PSI+-+VW+Gauges+-+VW+Air+and+Fuel&amp;b=31&amp;ni=112&amp;no=50&amp;ts=&amp;tab=organic&amp;sigr=12s599ekt&amp;sigb=136nc9fa4&amp;sigi=14lnu9vsh&amp;.crumb=0t9YMreIWRN&amp;fr=yfp-t-656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intset.wm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8001000" cy="2762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smtClean="0">
                <a:solidFill>
                  <a:srgbClr val="000000"/>
                </a:solidFill>
              </a:rPr>
              <a:t>Safe Operation Of Farm Equipment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696200" cy="2438400"/>
          </a:xfrm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r>
              <a:rPr lang="en-US" sz="3600" b="1" dirty="0" smtClean="0"/>
              <a:t>Introduction to </a:t>
            </a:r>
            <a:r>
              <a:rPr lang="en-US" sz="3600" b="1" dirty="0" smtClean="0"/>
              <a:t>Tractor </a:t>
            </a:r>
            <a:r>
              <a:rPr lang="en-US" sz="3600" b="1" dirty="0"/>
              <a:t>I</a:t>
            </a:r>
            <a:r>
              <a:rPr lang="en-US" sz="3600" b="1" dirty="0" smtClean="0"/>
              <a:t>nstruments </a:t>
            </a:r>
            <a:r>
              <a:rPr lang="en-US" sz="3600" b="1" dirty="0" smtClean="0"/>
              <a:t>and </a:t>
            </a:r>
            <a:r>
              <a:rPr lang="en-US" sz="3600" b="1" dirty="0" smtClean="0"/>
              <a:t>Controls</a:t>
            </a:r>
            <a:endParaRPr lang="en-US" sz="3600" b="1" dirty="0" smtClean="0"/>
          </a:p>
          <a:p>
            <a:pPr eaLnBrk="1" hangingPunct="1"/>
            <a:r>
              <a:rPr lang="en-US" b="1" dirty="0" smtClean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1270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000000"/>
                </a:solidFill>
              </a:rPr>
              <a:t>Charge Indicator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pPr eaLnBrk="1" hangingPunct="1"/>
            <a:r>
              <a:rPr lang="en-US" sz="3600" b="1" smtClean="0"/>
              <a:t>Is the alternator charging the battery?</a:t>
            </a:r>
          </a:p>
          <a:p>
            <a:pPr eaLnBrk="1" hangingPunct="1">
              <a:buFontTx/>
              <a:buNone/>
            </a:pPr>
            <a:endParaRPr lang="en-US" sz="2000" b="1" smtClean="0"/>
          </a:p>
          <a:p>
            <a:pPr eaLnBrk="1" hangingPunct="1"/>
            <a:r>
              <a:rPr lang="en-US" sz="3600" b="1" smtClean="0"/>
              <a:t>What will happen if the battery is not charging?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876800" y="48006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Courtesy New Holland, Corvallis OR</a:t>
            </a:r>
          </a:p>
        </p:txBody>
      </p:sp>
      <p:pic>
        <p:nvPicPr>
          <p:cNvPr id="15365" name="Picture 9" descr="bat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8194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000000"/>
                </a:solidFill>
              </a:rPr>
              <a:t>Temperature Gage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81000" y="1676400"/>
            <a:ext cx="4191000" cy="3962400"/>
          </a:xfrm>
        </p:spPr>
        <p:txBody>
          <a:bodyPr/>
          <a:lstStyle/>
          <a:p>
            <a:pPr eaLnBrk="1" hangingPunct="1"/>
            <a:r>
              <a:rPr lang="en-US" b="1" smtClean="0"/>
              <a:t>Engine temperature</a:t>
            </a:r>
          </a:p>
          <a:p>
            <a:pPr eaLnBrk="1" hangingPunct="1"/>
            <a:r>
              <a:rPr lang="en-US" b="1" smtClean="0"/>
              <a:t>Proper range of working temperatures</a:t>
            </a:r>
          </a:p>
          <a:p>
            <a:pPr eaLnBrk="1" hangingPunct="1"/>
            <a:r>
              <a:rPr lang="en-US" b="1" smtClean="0"/>
              <a:t>Gas: 165</a:t>
            </a:r>
            <a:r>
              <a:rPr lang="en-US" b="1" smtClean="0">
                <a:cs typeface="Arial" charset="0"/>
              </a:rPr>
              <a:t>º - 185º</a:t>
            </a:r>
          </a:p>
          <a:p>
            <a:pPr eaLnBrk="1" hangingPunct="1"/>
            <a:r>
              <a:rPr lang="en-US" b="1" smtClean="0">
                <a:cs typeface="Arial" charset="0"/>
              </a:rPr>
              <a:t>Diesel: 180º - 210º</a:t>
            </a:r>
            <a:endParaRPr lang="en-US" b="1" smtClean="0"/>
          </a:p>
          <a:p>
            <a:pPr eaLnBrk="1" hangingPunct="1"/>
            <a:r>
              <a:rPr lang="en-US" b="1" smtClean="0"/>
              <a:t>Indicator of potential problems</a:t>
            </a:r>
            <a:endParaRPr lang="en-US" smtClean="0"/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691188" y="2840038"/>
          <a:ext cx="195262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3" imgW="1952898" imgH="2048161" progId="MSPhotoEd.3">
                  <p:embed/>
                </p:oleObj>
              </mc:Choice>
              <mc:Fallback>
                <p:oleObj name="Photo Editor Photo" r:id="rId3" imgW="1952898" imgH="204816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2840038"/>
                        <a:ext cx="1952625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800600" y="55626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www.cummins.com/na/pages/en/prod</a:t>
            </a:r>
          </a:p>
        </p:txBody>
      </p:sp>
    </p:spTree>
    <p:extLst>
      <p:ext uri="{BB962C8B-B14F-4D97-AF65-F5344CB8AC3E}">
        <p14:creationId xmlns:p14="http://schemas.microsoft.com/office/powerpoint/2010/main" val="9630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000000"/>
                </a:solidFill>
              </a:rPr>
              <a:t>Oil Pressure Gage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/>
          <a:p>
            <a:pPr eaLnBrk="1" hangingPunct="1"/>
            <a:r>
              <a:rPr lang="en-US" sz="3600" b="1" smtClean="0"/>
              <a:t>Proper oil pressure range</a:t>
            </a:r>
          </a:p>
          <a:p>
            <a:pPr eaLnBrk="1" hangingPunct="1"/>
            <a:r>
              <a:rPr lang="en-US" sz="3600" b="1" smtClean="0"/>
              <a:t>Whether there are obstructions in oil line</a:t>
            </a:r>
          </a:p>
          <a:p>
            <a:pPr eaLnBrk="1" hangingPunct="1"/>
            <a:r>
              <a:rPr lang="en-US" sz="3600" b="1" smtClean="0"/>
              <a:t>Correct quantity of oil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419600" y="5257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Taylorcraft.org</a:t>
            </a:r>
          </a:p>
        </p:txBody>
      </p:sp>
      <p:pic>
        <p:nvPicPr>
          <p:cNvPr id="12290" name="Picture 2" descr="http://ts1.mm.bing.net/th?id=H.5059017211839080&amp;pid=15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2514600" cy="23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7200" smtClean="0">
                <a:solidFill>
                  <a:srgbClr val="000000"/>
                </a:solidFill>
              </a:rPr>
              <a:t>Tractor Controls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2973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b="1" smtClean="0"/>
              <a:t>Understanding allows safe tractor operation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4000" b="1" smtClean="0"/>
              <a:t>Necessary to maximize use of tractor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4000" b="1" smtClean="0"/>
              <a:t>Enables smooth and comfortable utilization of tractor</a:t>
            </a:r>
          </a:p>
        </p:txBody>
      </p:sp>
    </p:spTree>
    <p:extLst>
      <p:ext uri="{BB962C8B-B14F-4D97-AF65-F5344CB8AC3E}">
        <p14:creationId xmlns:p14="http://schemas.microsoft.com/office/powerpoint/2010/main" val="159805956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8000" smtClean="0">
                <a:solidFill>
                  <a:srgbClr val="000000"/>
                </a:solidFill>
              </a:rPr>
              <a:t>Brakes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38600" cy="3429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800" smtClean="0"/>
              <a:t>Locked</a:t>
            </a:r>
          </a:p>
          <a:p>
            <a:pPr eaLnBrk="1" hangingPunct="1"/>
            <a:r>
              <a:rPr lang="en-US" sz="4800" smtClean="0"/>
              <a:t>Unlocked</a:t>
            </a:r>
          </a:p>
          <a:p>
            <a:pPr eaLnBrk="1" hangingPunct="1"/>
            <a:r>
              <a:rPr lang="en-US" sz="4800" smtClean="0"/>
              <a:t>Parking</a:t>
            </a:r>
          </a:p>
          <a:p>
            <a:pPr eaLnBrk="1" hangingPunct="1"/>
            <a:r>
              <a:rPr lang="en-US" sz="4800" smtClean="0"/>
              <a:t>Basic maintenance</a:t>
            </a:r>
          </a:p>
          <a:p>
            <a:pPr eaLnBrk="1" hangingPunct="1"/>
            <a:endParaRPr lang="en-US" sz="4800" smtClean="0"/>
          </a:p>
        </p:txBody>
      </p:sp>
      <p:pic>
        <p:nvPicPr>
          <p:cNvPr id="18436" name="Picture 9" descr="st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45531"/>
            <a:ext cx="1207294" cy="2013099"/>
          </a:xfrm>
          <a:noFill/>
        </p:spPr>
      </p:pic>
    </p:spTree>
    <p:extLst>
      <p:ext uri="{BB962C8B-B14F-4D97-AF65-F5344CB8AC3E}">
        <p14:creationId xmlns:p14="http://schemas.microsoft.com/office/powerpoint/2010/main" val="2054225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8800" smtClean="0">
                <a:solidFill>
                  <a:srgbClr val="000000"/>
                </a:solidFill>
              </a:rPr>
              <a:t>Clutch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981200"/>
            <a:ext cx="4038600" cy="3048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5400" smtClean="0"/>
              <a:t>Hand</a:t>
            </a:r>
          </a:p>
          <a:p>
            <a:pPr eaLnBrk="1" hangingPunct="1"/>
            <a:r>
              <a:rPr lang="en-US" sz="5400" smtClean="0"/>
              <a:t>Foot</a:t>
            </a:r>
          </a:p>
          <a:p>
            <a:pPr eaLnBrk="1" hangingPunct="1"/>
            <a:r>
              <a:rPr lang="en-US" sz="5400" smtClean="0"/>
              <a:t>Hydraulic</a:t>
            </a:r>
          </a:p>
          <a:p>
            <a:pPr eaLnBrk="1" hangingPunct="1"/>
            <a:r>
              <a:rPr lang="en-US" sz="5400" smtClean="0"/>
              <a:t>Manual</a:t>
            </a:r>
          </a:p>
        </p:txBody>
      </p:sp>
      <p:sp>
        <p:nvSpPr>
          <p:cNvPr id="19460" name="AutoShape 8" descr="view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AutoShape 10" descr="view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1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7200" smtClean="0">
                <a:solidFill>
                  <a:srgbClr val="000000"/>
                </a:solidFill>
              </a:rPr>
              <a:t>Three-point Hitch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eaLnBrk="1" hangingPunct="1"/>
            <a:r>
              <a:rPr lang="en-US" sz="4000" smtClean="0"/>
              <a:t>Safe operation</a:t>
            </a:r>
          </a:p>
          <a:p>
            <a:pPr eaLnBrk="1" hangingPunct="1"/>
            <a:r>
              <a:rPr lang="en-US" sz="4000" smtClean="0"/>
              <a:t>Used for attachments on tractor</a:t>
            </a:r>
          </a:p>
          <a:p>
            <a:pPr lvl="1" eaLnBrk="1" hangingPunct="1"/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443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2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000000"/>
                </a:solidFill>
              </a:rPr>
              <a:t>Power Take Off (PTO)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2400" y="2133600"/>
            <a:ext cx="5334000" cy="44958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SAFE OPERATION</a:t>
            </a:r>
            <a:endParaRPr lang="en-US" sz="3600" b="1" u="sng" dirty="0" smtClean="0"/>
          </a:p>
          <a:p>
            <a:pPr eaLnBrk="1" hangingPunct="1"/>
            <a:r>
              <a:rPr lang="en-US" sz="4000" dirty="0" smtClean="0"/>
              <a:t>Different uses</a:t>
            </a:r>
          </a:p>
          <a:p>
            <a:pPr eaLnBrk="1" hangingPunct="1"/>
            <a:r>
              <a:rPr lang="en-US" sz="4000" dirty="0" smtClean="0"/>
              <a:t>How to engage/ disengage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</p:txBody>
      </p:sp>
      <p:graphicFrame>
        <p:nvGraphicFramePr>
          <p:cNvPr id="4098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8442545"/>
              </p:ext>
            </p:extLst>
          </p:nvPr>
        </p:nvGraphicFramePr>
        <p:xfrm>
          <a:off x="6172200" y="2812660"/>
          <a:ext cx="2743200" cy="194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 Editor Photo" r:id="rId3" imgW="8085714" imgH="5723810" progId="MSPhotoEd.3">
                  <p:embed/>
                </p:oleObj>
              </mc:Choice>
              <mc:Fallback>
                <p:oleObj name="Photo Editor Photo" r:id="rId3" imgW="8085714" imgH="57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12660"/>
                        <a:ext cx="2743200" cy="1942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4953000" y="6248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Oregon State University Dairy</a:t>
            </a:r>
          </a:p>
        </p:txBody>
      </p:sp>
    </p:spTree>
    <p:extLst>
      <p:ext uri="{BB962C8B-B14F-4D97-AF65-F5344CB8AC3E}">
        <p14:creationId xmlns:p14="http://schemas.microsoft.com/office/powerpoint/2010/main" val="2430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2">
              <a:alpha val="50195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smtClean="0">
                <a:solidFill>
                  <a:srgbClr val="000000"/>
                </a:solidFill>
              </a:rPr>
              <a:t>Throttle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81000" y="2133600"/>
            <a:ext cx="4038600" cy="3124200"/>
          </a:xfrm>
        </p:spPr>
        <p:txBody>
          <a:bodyPr/>
          <a:lstStyle/>
          <a:p>
            <a:pPr eaLnBrk="1" hangingPunct="1"/>
            <a:r>
              <a:rPr lang="en-US" sz="4800" smtClean="0"/>
              <a:t>Foot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r>
              <a:rPr lang="en-US" sz="4800" smtClean="0"/>
              <a:t>Hand</a:t>
            </a:r>
          </a:p>
          <a:p>
            <a:pPr lvl="1" eaLnBrk="1" hangingPunct="1"/>
            <a:r>
              <a:rPr lang="en-US" sz="4400" smtClean="0"/>
              <a:t>Purpose</a:t>
            </a:r>
          </a:p>
          <a:p>
            <a:pPr lvl="1" eaLnBrk="1" hangingPunct="1"/>
            <a:endParaRPr lang="en-US" sz="3200" smtClean="0"/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4419600" y="5943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Courtesy New Holland, Corvallis OR</a:t>
            </a:r>
          </a:p>
        </p:txBody>
      </p:sp>
      <p:pic>
        <p:nvPicPr>
          <p:cNvPr id="20485" name="Picture 14" descr="throttl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825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7200" smtClean="0">
                <a:solidFill>
                  <a:srgbClr val="000000"/>
                </a:solidFill>
              </a:rPr>
              <a:t>Accessories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1752600"/>
            <a:ext cx="4419600" cy="4267200"/>
          </a:xfrm>
        </p:spPr>
        <p:txBody>
          <a:bodyPr/>
          <a:lstStyle/>
          <a:p>
            <a:pPr eaLnBrk="1" hangingPunct="1"/>
            <a:r>
              <a:rPr lang="en-US" sz="4800" smtClean="0"/>
              <a:t>Seat adjustment</a:t>
            </a:r>
          </a:p>
          <a:p>
            <a:pPr eaLnBrk="1" hangingPunct="1"/>
            <a:r>
              <a:rPr lang="en-US" sz="4800" smtClean="0"/>
              <a:t>Lights</a:t>
            </a:r>
          </a:p>
          <a:p>
            <a:pPr eaLnBrk="1" hangingPunct="1"/>
            <a:r>
              <a:rPr lang="en-US" sz="4800" smtClean="0"/>
              <a:t>Turn signals</a:t>
            </a:r>
          </a:p>
          <a:p>
            <a:pPr eaLnBrk="1" hangingPunct="1"/>
            <a:r>
              <a:rPr lang="en-US" sz="4800" smtClean="0"/>
              <a:t>Radio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21628"/>
              </p:ext>
            </p:extLst>
          </p:nvPr>
        </p:nvGraphicFramePr>
        <p:xfrm>
          <a:off x="5475110" y="1676400"/>
          <a:ext cx="3440289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hoto Editor Photo" r:id="rId3" imgW="2561905" imgH="2467319" progId="MSPhotoEd.3">
                  <p:embed/>
                </p:oleObj>
              </mc:Choice>
              <mc:Fallback>
                <p:oleObj name="Photo Editor Photo" r:id="rId3" imgW="2561905" imgH="24673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110" y="1676400"/>
                        <a:ext cx="3440289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5257800" y="5424487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http://newholland.com/h4/products/</a:t>
            </a:r>
          </a:p>
        </p:txBody>
      </p:sp>
    </p:spTree>
    <p:extLst>
      <p:ext uri="{BB962C8B-B14F-4D97-AF65-F5344CB8AC3E}">
        <p14:creationId xmlns:p14="http://schemas.microsoft.com/office/powerpoint/2010/main" val="9442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intset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597031"/>
      </p:ext>
    </p:extLst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3" fill="hold"/>
                                        <p:tgtEl>
                                          <p:spTgt spid="757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57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000000"/>
                </a:solidFill>
              </a:rPr>
              <a:t>Owner’s Manual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343400"/>
          </a:xfrm>
        </p:spPr>
        <p:txBody>
          <a:bodyPr/>
          <a:lstStyle/>
          <a:p>
            <a:pPr eaLnBrk="1" hangingPunct="1"/>
            <a:r>
              <a:rPr lang="en-US" sz="4400" smtClean="0"/>
              <a:t>Location of manual</a:t>
            </a:r>
          </a:p>
          <a:p>
            <a:pPr eaLnBrk="1" hangingPunct="1"/>
            <a:r>
              <a:rPr lang="en-US" sz="4400" smtClean="0"/>
              <a:t>Use it before you need it</a:t>
            </a:r>
          </a:p>
          <a:p>
            <a:pPr eaLnBrk="1" hangingPunct="1"/>
            <a:r>
              <a:rPr lang="en-US" sz="4400" smtClean="0"/>
              <a:t>Service numbers</a:t>
            </a:r>
          </a:p>
          <a:p>
            <a:pPr eaLnBrk="1" hangingPunct="1"/>
            <a:r>
              <a:rPr lang="en-US" sz="4400" smtClean="0"/>
              <a:t>How to replace lost or damaged manuals</a:t>
            </a:r>
          </a:p>
        </p:txBody>
      </p:sp>
    </p:spTree>
    <p:extLst>
      <p:ext uri="{BB962C8B-B14F-4D97-AF65-F5344CB8AC3E}">
        <p14:creationId xmlns:p14="http://schemas.microsoft.com/office/powerpoint/2010/main" val="1540063043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7200" smtClean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 working knowledge of gages and instruments is an important part of maintaining a safe, functioning tractor and operator</a:t>
            </a:r>
          </a:p>
          <a:p>
            <a:pPr eaLnBrk="1" hangingPunct="1"/>
            <a:r>
              <a:rPr lang="en-US" sz="3600" dirty="0" smtClean="0"/>
              <a:t>Understanding the owner’s manual will save time and money </a:t>
            </a:r>
          </a:p>
          <a:p>
            <a:pPr eaLnBrk="1" hangingPunct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5806363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/>
              <a:t>Do You Know What These Indicator Lights Mean?</a:t>
            </a:r>
          </a:p>
        </p:txBody>
      </p:sp>
      <p:pic>
        <p:nvPicPr>
          <p:cNvPr id="9219" name="Picture 6" descr="P10002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6096000" cy="385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98421"/>
      </p:ext>
    </p:extLst>
  </p:cSld>
  <p:clrMapOvr>
    <a:masterClrMapping/>
  </p:clrMapOvr>
  <p:transition spd="slow" advClick="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000000"/>
                </a:solidFill>
              </a:rPr>
              <a:t>Purpose of Class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914400"/>
            <a:ext cx="4038600" cy="27432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3600" smtClean="0"/>
              <a:t>Application of owner’s manual to a specific tractor or piece of equipment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0" y="4343400"/>
            <a:ext cx="3962400" cy="1981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smtClean="0"/>
              <a:t>Working understanding of tractor instrument panel</a:t>
            </a:r>
          </a:p>
        </p:txBody>
      </p:sp>
      <p:pic>
        <p:nvPicPr>
          <p:cNvPr id="10245" name="Picture 9" descr="Combine Harv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5400" r="12360"/>
          <a:stretch>
            <a:fillRect/>
          </a:stretch>
        </p:blipFill>
        <p:spPr bwMode="auto">
          <a:xfrm>
            <a:off x="4267200" y="15240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332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  <a:solidFill>
            <a:schemeClr val="tx2">
              <a:alpha val="50195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smtClean="0">
                <a:solidFill>
                  <a:srgbClr val="000000"/>
                </a:solidFill>
              </a:rPr>
              <a:t>Why Are Instrument Panels Important?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648200" y="38862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Courtesy New Holland, Corvallis OR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396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3600">
                <a:solidFill>
                  <a:schemeClr val="tx1"/>
                </a:solidFill>
              </a:rPr>
              <a:t>Today’s Instrument Panels</a:t>
            </a:r>
          </a:p>
        </p:txBody>
      </p:sp>
      <p:pic>
        <p:nvPicPr>
          <p:cNvPr id="11269" name="Picture 17" descr="P1000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1"/>
          <p:cNvSpPr txBox="1">
            <a:spLocks noChangeArrowheads="1"/>
          </p:cNvSpPr>
          <p:nvPr/>
        </p:nvSpPr>
        <p:spPr bwMode="auto">
          <a:xfrm>
            <a:off x="304800" y="4495800"/>
            <a:ext cx="3657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3600">
                <a:solidFill>
                  <a:schemeClr val="tx1"/>
                </a:solidFill>
              </a:rPr>
              <a:t>Instrument Panels of the Past</a:t>
            </a:r>
          </a:p>
        </p:txBody>
      </p:sp>
      <p:pic>
        <p:nvPicPr>
          <p:cNvPr id="11271" name="Picture 22" descr="Tractor-Cock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0480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23"/>
          <p:cNvSpPr txBox="1">
            <a:spLocks noChangeArrowheads="1"/>
          </p:cNvSpPr>
          <p:nvPr/>
        </p:nvSpPr>
        <p:spPr bwMode="auto">
          <a:xfrm>
            <a:off x="5257800" y="6491288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Donandcarla.com</a:t>
            </a:r>
          </a:p>
        </p:txBody>
      </p:sp>
    </p:spTree>
    <p:extLst>
      <p:ext uri="{BB962C8B-B14F-4D97-AF65-F5344CB8AC3E}">
        <p14:creationId xmlns:p14="http://schemas.microsoft.com/office/powerpoint/2010/main" val="21644053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smtClean="0">
                <a:solidFill>
                  <a:srgbClr val="000000"/>
                </a:solidFill>
              </a:rPr>
              <a:t>Effects Of A Careless Operator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909888" y="2776538"/>
          <a:ext cx="332422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3323810" imgH="2172003" progId="MSPhotoEd.3">
                  <p:embed/>
                </p:oleObj>
              </mc:Choice>
              <mc:Fallback>
                <p:oleObj name="Photo Editor Photo" r:id="rId3" imgW="3323810" imgH="217200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2776538"/>
                        <a:ext cx="3324225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209800" y="61722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www.osh.dol.govt.nz/kidz/gore/tractor.html</a:t>
            </a:r>
          </a:p>
        </p:txBody>
      </p:sp>
    </p:spTree>
    <p:extLst>
      <p:ext uri="{BB962C8B-B14F-4D97-AF65-F5344CB8AC3E}">
        <p14:creationId xmlns:p14="http://schemas.microsoft.com/office/powerpoint/2010/main" val="371922624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tx2">
              <a:alpha val="50195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smtClean="0">
                <a:solidFill>
                  <a:srgbClr val="000000"/>
                </a:solidFill>
              </a:rPr>
              <a:t>What Can You Learn From An Instrument Panel?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sz="3600" b="1" smtClean="0"/>
              <a:t>How much fuel is remaining?</a:t>
            </a:r>
          </a:p>
          <a:p>
            <a:pPr eaLnBrk="1" hangingPunct="1"/>
            <a:r>
              <a:rPr lang="en-US" sz="3600" b="1" smtClean="0"/>
              <a:t>Is the engine temperature normal?</a:t>
            </a:r>
          </a:p>
          <a:p>
            <a:pPr eaLnBrk="1" hangingPunct="1"/>
            <a:r>
              <a:rPr lang="en-US" sz="3600" b="1" smtClean="0"/>
              <a:t>When does the oil need to be changed?</a:t>
            </a:r>
          </a:p>
          <a:p>
            <a:pPr eaLnBrk="1" hangingPunct="1"/>
            <a:r>
              <a:rPr lang="en-US" sz="3600" b="1" smtClean="0"/>
              <a:t>Is the electrical system working?</a:t>
            </a:r>
          </a:p>
          <a:p>
            <a:pPr eaLnBrk="1" hangingPunct="1"/>
            <a:r>
              <a:rPr lang="en-US" sz="3600" b="1" smtClean="0"/>
              <a:t>Are the brakes engaged?</a:t>
            </a:r>
          </a:p>
          <a:p>
            <a:pPr eaLnBrk="1" hangingPunct="1">
              <a:buFontTx/>
              <a:buNone/>
            </a:pPr>
            <a:endParaRPr lang="en-US" sz="3600" b="1" smtClean="0"/>
          </a:p>
        </p:txBody>
      </p:sp>
    </p:spTree>
    <p:extLst>
      <p:ext uri="{BB962C8B-B14F-4D97-AF65-F5344CB8AC3E}">
        <p14:creationId xmlns:p14="http://schemas.microsoft.com/office/powerpoint/2010/main" val="27597426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000000"/>
                </a:solidFill>
              </a:rPr>
              <a:t>Gages And Instruments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752600"/>
            <a:ext cx="335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b="1" smtClean="0"/>
              <a:t>Location of each gage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/>
          </a:p>
          <a:p>
            <a:pPr eaLnBrk="1" hangingPunct="1">
              <a:lnSpc>
                <a:spcPct val="90000"/>
              </a:lnSpc>
            </a:pPr>
            <a:r>
              <a:rPr lang="en-US" sz="4000" b="1" smtClean="0"/>
              <a:t>Normal readings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smtClean="0"/>
          </a:p>
          <a:p>
            <a:pPr eaLnBrk="1" hangingPunct="1">
              <a:lnSpc>
                <a:spcPct val="90000"/>
              </a:lnSpc>
            </a:pPr>
            <a:r>
              <a:rPr lang="en-US" sz="4000" b="1" smtClean="0"/>
              <a:t>Function of each gage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038600" y="60198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191000" y="60960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Courtesy New Holland, Corvallis OR</a:t>
            </a:r>
          </a:p>
        </p:txBody>
      </p:sp>
      <p:pic>
        <p:nvPicPr>
          <p:cNvPr id="13318" name="Picture 8" descr="P1000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52578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721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7200" smtClean="0">
                <a:solidFill>
                  <a:srgbClr val="000000"/>
                </a:solidFill>
              </a:rPr>
              <a:t>Fuel Gage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smtClean="0"/>
              <a:t>-</a:t>
            </a:r>
            <a:r>
              <a:rPr lang="en-US" sz="4000" b="1" smtClean="0"/>
              <a:t>Quantity of fuel in tractor</a:t>
            </a:r>
          </a:p>
          <a:p>
            <a:pPr eaLnBrk="1" hangingPunct="1">
              <a:buFontTx/>
              <a:buNone/>
            </a:pPr>
            <a:endParaRPr lang="en-US" sz="2000" b="1" smtClean="0"/>
          </a:p>
          <a:p>
            <a:pPr eaLnBrk="1" hangingPunct="1">
              <a:buFontTx/>
              <a:buNone/>
            </a:pPr>
            <a:r>
              <a:rPr lang="en-US" sz="4000" b="1" smtClean="0"/>
              <a:t>-Especially important in diesel engines</a:t>
            </a:r>
          </a:p>
          <a:p>
            <a:pPr eaLnBrk="1" hangingPunct="1"/>
            <a:endParaRPr lang="en-US" b="1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800600" y="57150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Courtesy New Holland, Corvallis OR </a:t>
            </a:r>
          </a:p>
        </p:txBody>
      </p:sp>
      <p:pic>
        <p:nvPicPr>
          <p:cNvPr id="14341" name="Picture 10" descr="Fuelgauge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40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</TotalTime>
  <Words>348</Words>
  <Application>Microsoft Office PowerPoint</Application>
  <PresentationFormat>On-screen Show (4:3)</PresentationFormat>
  <Paragraphs>95</Paragraphs>
  <Slides>21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Trek</vt:lpstr>
      <vt:lpstr>Microsoft Photo Editor 3.0 Photo</vt:lpstr>
      <vt:lpstr>Safe Operation Of Farm Equipment</vt:lpstr>
      <vt:lpstr>PowerPoint Presentation</vt:lpstr>
      <vt:lpstr>PowerPoint Presentation</vt:lpstr>
      <vt:lpstr>Purpose of Class</vt:lpstr>
      <vt:lpstr>Why Are Instrument Panels Important?</vt:lpstr>
      <vt:lpstr>Effects Of A Careless Operator</vt:lpstr>
      <vt:lpstr>What Can You Learn From An Instrument Panel?</vt:lpstr>
      <vt:lpstr>Gages And Instruments</vt:lpstr>
      <vt:lpstr>Fuel Gage</vt:lpstr>
      <vt:lpstr>Charge Indicator</vt:lpstr>
      <vt:lpstr>Temperature Gage</vt:lpstr>
      <vt:lpstr>Oil Pressure Gage</vt:lpstr>
      <vt:lpstr>Tractor Controls</vt:lpstr>
      <vt:lpstr>Brakes</vt:lpstr>
      <vt:lpstr>Clutch</vt:lpstr>
      <vt:lpstr>Three-point Hitch</vt:lpstr>
      <vt:lpstr>Power Take Off (PTO)</vt:lpstr>
      <vt:lpstr>Throttle</vt:lpstr>
      <vt:lpstr>Accessories</vt:lpstr>
      <vt:lpstr>Owner’s Manual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Operation Of Farm Equipment</dc:title>
  <dc:creator>owner</dc:creator>
  <cp:lastModifiedBy>owner</cp:lastModifiedBy>
  <cp:revision>3</cp:revision>
  <dcterms:created xsi:type="dcterms:W3CDTF">2013-06-17T02:36:55Z</dcterms:created>
  <dcterms:modified xsi:type="dcterms:W3CDTF">2013-06-17T02:42:57Z</dcterms:modified>
</cp:coreProperties>
</file>