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71" r:id="rId7"/>
    <p:sldId id="267" r:id="rId8"/>
    <p:sldId id="262" r:id="rId9"/>
    <p:sldId id="264" r:id="rId10"/>
    <p:sldId id="265" r:id="rId11"/>
    <p:sldId id="266" r:id="rId12"/>
    <p:sldId id="269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71" autoAdjust="0"/>
    <p:restoredTop sz="92943" autoAdjust="0"/>
  </p:normalViewPr>
  <p:slideViewPr>
    <p:cSldViewPr>
      <p:cViewPr varScale="1">
        <p:scale>
          <a:sx n="50" d="100"/>
          <a:sy n="50" d="100"/>
        </p:scale>
        <p:origin x="-67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383DA70-8496-40C5-A441-0FB0BCA3A2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9617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27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94E6C28-31E2-4F13-8C36-ACD75CA772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6494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1D72A0-E8F7-49D3-A7C0-E4A64640929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34AB3A-9C3A-417D-AD15-67A61D5EC629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D82576-D79B-48D4-8FA5-1AA32773A385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E8B4AA-D15C-48C6-A219-45D5E33F5FDD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A4C351-1F99-466F-B11D-18D02CEA0F15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D6464E-7FC5-4EEC-A86D-663BCC263E8F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D85E3F-CA12-4309-B63C-E84D934AC54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738223-27DD-4681-9FCC-FA46C341571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1613DF-5C0E-4E7A-8182-C885AFF4A0E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E80000-F11D-4123-9183-87AD90A7C82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5B9950-E671-45AA-B6C6-21297A2E6A27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AB3C67-3BEB-4DE3-808C-B4F7DD4C3BAC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E55205-0D8B-4756-86E7-87C40A3A7B9C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DE7332-5C79-4F81-A05F-2F22CDB92EFB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55" name="Rectangle 3"/>
          <p:cNvSpPr>
            <a:spLocks noGrp="1" noChangeArrowheads="1"/>
          </p:cNvSpPr>
          <p:nvPr>
            <p:ph type="ctrTitle" sz="quarter"/>
          </p:nvPr>
        </p:nvSpPr>
        <p:spPr bwMode="black">
          <a:xfrm>
            <a:off x="2362200" y="3124200"/>
            <a:ext cx="4648200" cy="609600"/>
          </a:xfrm>
        </p:spPr>
        <p:txBody>
          <a:bodyPr lIns="91440" tIns="45720" rIns="91440" bIns="45720" anchor="ctr" anchorCtr="0"/>
          <a:lstStyle>
            <a:lvl1pPr>
              <a:defRPr sz="2800">
                <a:solidFill>
                  <a:srgbClr val="432A10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subTitle" sz="quarter" idx="1"/>
          </p:nvPr>
        </p:nvSpPr>
        <p:spPr bwMode="black">
          <a:xfrm>
            <a:off x="1371600" y="3810000"/>
            <a:ext cx="65532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1B6067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white">
          <a:xfrm>
            <a:off x="2305050" y="6489700"/>
            <a:ext cx="4705350" cy="22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altLang="en-US" sz="1200">
                <a:solidFill>
                  <a:schemeClr val="bg1"/>
                </a:solidFill>
                <a:latin typeface="Times" pitchFamily="28" charset="0"/>
              </a:rPr>
              <a:t>Copyright © 2010 Delmar, Cengage Learning. ALL RIGHTS RESERVED.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00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003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75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7764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69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037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2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5370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869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6732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black">
          <a:xfrm>
            <a:off x="2305050" y="6489700"/>
            <a:ext cx="4705350" cy="22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altLang="en-US" sz="1200">
                <a:latin typeface="Times" pitchFamily="28" charset="0"/>
              </a:rPr>
              <a:t>Copyright © 2010 Delmar, Cengage Learning.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627E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627E"/>
          </a:solidFill>
          <a:latin typeface="Times" pitchFamily="2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627E"/>
          </a:solidFill>
          <a:latin typeface="Times" pitchFamily="2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627E"/>
          </a:solidFill>
          <a:latin typeface="Times" pitchFamily="2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627E"/>
          </a:solidFill>
          <a:latin typeface="Times" pitchFamily="2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627E"/>
          </a:solidFill>
          <a:latin typeface="Times" pitchFamily="2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627E"/>
          </a:solidFill>
          <a:latin typeface="Times" pitchFamily="2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627E"/>
          </a:solidFill>
          <a:latin typeface="Times" pitchFamily="2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627E"/>
          </a:solidFill>
          <a:latin typeface="Times" pitchFamily="2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009650"/>
          </a:xfrm>
        </p:spPr>
        <p:txBody>
          <a:bodyPr/>
          <a:lstStyle/>
          <a:p>
            <a:r>
              <a:rPr lang="en-US" altLang="en-US"/>
              <a:t>Chapter 16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Vegetative Growth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Seeds with Truly Dormant Embryos </a:t>
            </a:r>
            <a:r>
              <a:rPr lang="en-US" altLang="en-US" sz="4000"/>
              <a:t>(</a:t>
            </a:r>
            <a:r>
              <a:rPr lang="en-US" altLang="en-US" sz="4000" i="1"/>
              <a:t>continued</a:t>
            </a:r>
            <a:r>
              <a:rPr lang="en-US" altLang="en-US" sz="4000"/>
              <a:t>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267200"/>
          </a:xfrm>
        </p:spPr>
        <p:txBody>
          <a:bodyPr/>
          <a:lstStyle/>
          <a:p>
            <a:r>
              <a:rPr lang="en-US" altLang="en-US" dirty="0"/>
              <a:t>Insufficient development—if embryo is immature, it may need some additional maturation before it can sprout</a:t>
            </a:r>
          </a:p>
          <a:p>
            <a:r>
              <a:rPr lang="en-US" altLang="en-US" dirty="0"/>
              <a:t>Inhibitors present</a:t>
            </a:r>
          </a:p>
          <a:p>
            <a:pPr lvl="1"/>
            <a:r>
              <a:rPr lang="en-US" altLang="en-US" dirty="0" err="1"/>
              <a:t>abscisic</a:t>
            </a:r>
            <a:r>
              <a:rPr lang="en-US" altLang="en-US" dirty="0"/>
              <a:t> acid: delays sprouting until spring</a:t>
            </a:r>
          </a:p>
          <a:p>
            <a:pPr lvl="1"/>
            <a:r>
              <a:rPr lang="en-US" altLang="en-US" dirty="0" smtClean="0"/>
              <a:t>Phenolic compounds</a:t>
            </a:r>
            <a:r>
              <a:rPr lang="en-US" altLang="en-US" dirty="0"/>
              <a:t>: desert plants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Shoot </a:t>
            </a:r>
            <a:r>
              <a:rPr lang="en-US" altLang="en-US" dirty="0" smtClean="0"/>
              <a:t>Growth Classification:</a:t>
            </a:r>
            <a:endParaRPr lang="en-US" alt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00000"/>
              </a:spcBef>
            </a:pPr>
            <a:r>
              <a:rPr lang="en-US" altLang="en-US" b="1" dirty="0"/>
              <a:t>Determinate</a:t>
            </a:r>
            <a:r>
              <a:rPr lang="en-US" altLang="en-US" dirty="0"/>
              <a:t>—after period of vegetative growth, flower clusters form at shoot terminals; example:  many vegetables</a:t>
            </a:r>
          </a:p>
          <a:p>
            <a:pPr>
              <a:spcBef>
                <a:spcPct val="100000"/>
              </a:spcBef>
            </a:pPr>
            <a:r>
              <a:rPr lang="en-US" altLang="en-US" b="1" dirty="0"/>
              <a:t>Indeterminate</a:t>
            </a:r>
            <a:r>
              <a:rPr lang="en-US" altLang="en-US" dirty="0"/>
              <a:t>—flowers cluster laterally along stem and in axils of leaves so shoot terminals remain vegetative; examples:  pole beans and grapevines</a:t>
            </a:r>
          </a:p>
          <a:p>
            <a:pPr>
              <a:lnSpc>
                <a:spcPct val="90000"/>
              </a:lnSpc>
            </a:pPr>
            <a:endParaRPr lang="en-US" altLang="en-US" baseline="-25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Annuals, Biennials, Perennials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Annuals—complete life cycle in less than one year; must be planted again; herbaceous</a:t>
            </a:r>
          </a:p>
          <a:p>
            <a:r>
              <a:rPr lang="en-US" altLang="en-US"/>
              <a:t>Biennials—complete cycle in two growing seasons; herbaceous</a:t>
            </a:r>
          </a:p>
          <a:p>
            <a:r>
              <a:rPr lang="en-US" altLang="en-US"/>
              <a:t>Perennials—continue to grow for more than two years; herbaceous or woody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Factors Affecting Plant Growth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Soil conditions</a:t>
            </a:r>
          </a:p>
          <a:p>
            <a:r>
              <a:rPr lang="en-US" altLang="en-US" dirty="0"/>
              <a:t>Water use and requirements</a:t>
            </a:r>
          </a:p>
          <a:p>
            <a:r>
              <a:rPr lang="en-US" altLang="en-US" dirty="0"/>
              <a:t>Nutrients</a:t>
            </a:r>
          </a:p>
          <a:p>
            <a:r>
              <a:rPr lang="en-US" altLang="en-US" dirty="0" smtClean="0"/>
              <a:t>Temperature</a:t>
            </a:r>
          </a:p>
          <a:p>
            <a:r>
              <a:rPr lang="en-US" altLang="en-US" dirty="0" smtClean="0"/>
              <a:t>Light</a:t>
            </a:r>
          </a:p>
          <a:p>
            <a:r>
              <a:rPr lang="en-US" altLang="en-US" dirty="0" smtClean="0"/>
              <a:t>Pests (weeds, insects, disease)</a:t>
            </a:r>
          </a:p>
          <a:p>
            <a:r>
              <a:rPr lang="en-US" altLang="en-US" dirty="0" smtClean="0"/>
              <a:t>Plant growth regulators and hormones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Plant Life Phases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Embryonic growth</a:t>
            </a:r>
          </a:p>
          <a:p>
            <a:r>
              <a:rPr lang="en-US" altLang="en-US"/>
              <a:t>Juvenility—unable to form flowers/fruit</a:t>
            </a:r>
          </a:p>
          <a:p>
            <a:r>
              <a:rPr lang="en-US" altLang="en-US"/>
              <a:t>Maturity—produces flowers, fruit, seeds</a:t>
            </a:r>
          </a:p>
          <a:p>
            <a:r>
              <a:rPr lang="en-US" altLang="en-US"/>
              <a:t>Senescence—terminal, irreversible deteriorative change in living organisms leading to cell breakdown</a:t>
            </a:r>
          </a:p>
          <a:p>
            <a:r>
              <a:rPr lang="en-US" altLang="en-US"/>
              <a:t>Death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Plant Growth</a:t>
            </a:r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Irreversible increase in volume and/or </a:t>
            </a:r>
            <a:r>
              <a:rPr lang="en-US" altLang="en-US" dirty="0" smtClean="0"/>
              <a:t>weight.</a:t>
            </a:r>
            <a:endParaRPr lang="en-US" altLang="en-US" dirty="0"/>
          </a:p>
          <a:p>
            <a:r>
              <a:rPr lang="en-US" altLang="en-US" dirty="0"/>
              <a:t>Occurs by increase in cell numbers and cell </a:t>
            </a:r>
            <a:r>
              <a:rPr lang="en-US" altLang="en-US" dirty="0" smtClean="0"/>
              <a:t>size.</a:t>
            </a:r>
            <a:endParaRPr lang="en-US" altLang="en-US" dirty="0"/>
          </a:p>
          <a:p>
            <a:r>
              <a:rPr lang="en-US" altLang="en-US" dirty="0"/>
              <a:t>Cell division and enlargement involves </a:t>
            </a:r>
            <a:r>
              <a:rPr lang="en-US" altLang="en-US" dirty="0" smtClean="0"/>
              <a:t>production </a:t>
            </a:r>
            <a:r>
              <a:rPr lang="en-US" altLang="en-US" dirty="0"/>
              <a:t>of new cellular </a:t>
            </a:r>
            <a:r>
              <a:rPr lang="en-US" altLang="en-US" dirty="0" smtClean="0"/>
              <a:t>materials.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Primary and Secondary Growth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Primary Growth—occurs </a:t>
            </a:r>
            <a:r>
              <a:rPr lang="en-US" altLang="en-US" dirty="0"/>
              <a:t>in young, herbaceous organs, resulting in longer </a:t>
            </a:r>
            <a:r>
              <a:rPr lang="en-US" altLang="en-US" dirty="0" smtClean="0"/>
              <a:t>shoots/roots.</a:t>
            </a:r>
            <a:endParaRPr lang="en-US" altLang="en-US" dirty="0"/>
          </a:p>
          <a:p>
            <a:r>
              <a:rPr lang="en-US" altLang="en-US" dirty="0" smtClean="0"/>
              <a:t>Secondary </a:t>
            </a:r>
            <a:r>
              <a:rPr lang="en-US" altLang="en-US" dirty="0" smtClean="0"/>
              <a:t>Growth</a:t>
            </a:r>
            <a:r>
              <a:rPr lang="en-US" altLang="en-US" dirty="0" smtClean="0"/>
              <a:t>—follows </a:t>
            </a:r>
            <a:r>
              <a:rPr lang="en-US" altLang="en-US" dirty="0"/>
              <a:t>primary growth, resulting in increased girth (layers of woody tissue)</a:t>
            </a:r>
          </a:p>
          <a:p>
            <a:pPr lvl="1"/>
            <a:r>
              <a:rPr lang="en-US" altLang="en-US" dirty="0"/>
              <a:t>Monocots/herbaceous dicots—typically exhibit only primary growth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"/>
            <a:ext cx="7772400" cy="914400"/>
          </a:xfrm>
        </p:spPr>
        <p:txBody>
          <a:bodyPr/>
          <a:lstStyle/>
          <a:p>
            <a:r>
              <a:rPr lang="en-US" altLang="en-US" dirty="0"/>
              <a:t>How Growth Occurs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0" y="762000"/>
            <a:ext cx="5181600" cy="5715000"/>
          </a:xfrm>
        </p:spPr>
        <p:txBody>
          <a:bodyPr/>
          <a:lstStyle/>
          <a:p>
            <a:r>
              <a:rPr lang="en-US" altLang="en-US" sz="2600" dirty="0"/>
              <a:t>Meristems—where new cells are formed</a:t>
            </a:r>
          </a:p>
          <a:p>
            <a:r>
              <a:rPr lang="en-US" altLang="en-US" sz="2600" dirty="0"/>
              <a:t>Apical meristem—at tip (apex) of each stem and root</a:t>
            </a:r>
            <a:r>
              <a:rPr lang="en-US" altLang="en-US" sz="2600" dirty="0" smtClean="0"/>
              <a:t>;</a:t>
            </a:r>
            <a:endParaRPr lang="en-US" altLang="en-US" sz="2600" dirty="0"/>
          </a:p>
          <a:p>
            <a:r>
              <a:rPr lang="en-US" altLang="en-US" sz="2600" dirty="0"/>
              <a:t>Primary meristems</a:t>
            </a:r>
            <a:r>
              <a:rPr lang="en-US" altLang="en-US" sz="2600" dirty="0" smtClean="0"/>
              <a:t>—</a:t>
            </a:r>
          </a:p>
          <a:p>
            <a:r>
              <a:rPr lang="en-US" altLang="en-US" sz="2600" dirty="0" smtClean="0"/>
              <a:t>Primary tissues- cortex</a:t>
            </a:r>
            <a:r>
              <a:rPr lang="en-US" altLang="en-US" sz="2600" dirty="0"/>
              <a:t>, primary xylem/phloem (vascular tissues</a:t>
            </a:r>
            <a:r>
              <a:rPr lang="en-US" altLang="en-US" dirty="0"/>
              <a:t>)</a:t>
            </a:r>
          </a:p>
        </p:txBody>
      </p:sp>
      <p:pic>
        <p:nvPicPr>
          <p:cNvPr id="10245" name="Picture 5" descr="plant meristems image search resul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66800"/>
            <a:ext cx="3613785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Steps of Germination—</a:t>
            </a:r>
            <a:br>
              <a:rPr lang="en-US" altLang="en-US"/>
            </a:br>
            <a:r>
              <a:rPr lang="en-US" altLang="en-US"/>
              <a:t>Sprouting of Seed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STEP 1: H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O absorption</a:t>
            </a:r>
            <a:endParaRPr lang="en-US" altLang="en-US" dirty="0"/>
          </a:p>
          <a:p>
            <a:r>
              <a:rPr lang="en-US" altLang="en-US" dirty="0" smtClean="0"/>
              <a:t>STEP 2: </a:t>
            </a:r>
            <a:r>
              <a:rPr lang="en-US" altLang="en-US" dirty="0" smtClean="0"/>
              <a:t>Enzyme </a:t>
            </a:r>
            <a:r>
              <a:rPr lang="en-US" altLang="en-US" dirty="0"/>
              <a:t>activation</a:t>
            </a:r>
          </a:p>
          <a:p>
            <a:r>
              <a:rPr lang="en-US" altLang="en-US" dirty="0" smtClean="0"/>
              <a:t>STEP 3: </a:t>
            </a:r>
            <a:r>
              <a:rPr lang="en-US" altLang="en-US" dirty="0" smtClean="0"/>
              <a:t>Hydrolysis </a:t>
            </a:r>
            <a:r>
              <a:rPr lang="en-US" altLang="en-US" dirty="0"/>
              <a:t>and </a:t>
            </a:r>
            <a:r>
              <a:rPr lang="en-US" altLang="en-US" dirty="0" smtClean="0"/>
              <a:t>use of stored compounds.</a:t>
            </a:r>
          </a:p>
          <a:p>
            <a:r>
              <a:rPr lang="en-US" altLang="en-US" dirty="0" smtClean="0"/>
              <a:t>STEP 4: Initiation of embryo growth</a:t>
            </a:r>
          </a:p>
          <a:p>
            <a:r>
              <a:rPr lang="en-US" altLang="en-US" dirty="0" smtClean="0"/>
              <a:t>STEP 5: Formation of new cell structures</a:t>
            </a:r>
          </a:p>
          <a:p>
            <a:r>
              <a:rPr lang="en-US" altLang="en-US" dirty="0" smtClean="0"/>
              <a:t>STEP 6: New seedling emerges</a:t>
            </a:r>
          </a:p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Lima Bean Germination</a:t>
            </a:r>
          </a:p>
        </p:txBody>
      </p:sp>
      <p:pic>
        <p:nvPicPr>
          <p:cNvPr id="31749" name="Picture 5" descr="figure 16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5521325" cy="240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Environmental Factors </a:t>
            </a:r>
            <a:br>
              <a:rPr lang="en-US" altLang="en-US"/>
            </a:br>
            <a:r>
              <a:rPr lang="en-US" altLang="en-US"/>
              <a:t>Affecting Germination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267200"/>
          </a:xfrm>
        </p:spPr>
        <p:txBody>
          <a:bodyPr/>
          <a:lstStyle/>
          <a:p>
            <a:r>
              <a:rPr lang="en-US" altLang="en-US"/>
              <a:t>H</a:t>
            </a:r>
            <a:r>
              <a:rPr lang="en-US" altLang="en-US" baseline="-25000"/>
              <a:t>2</a:t>
            </a:r>
            <a:r>
              <a:rPr lang="en-US" altLang="en-US"/>
              <a:t>O—adequate, continuous supply </a:t>
            </a:r>
          </a:p>
          <a:p>
            <a:r>
              <a:rPr lang="en-US" altLang="en-US"/>
              <a:t>Light—can stimulate or inhibit germination</a:t>
            </a:r>
          </a:p>
          <a:p>
            <a:r>
              <a:rPr lang="en-US" altLang="en-US"/>
              <a:t>O</a:t>
            </a:r>
            <a:r>
              <a:rPr lang="en-US" altLang="en-US" baseline="-25000"/>
              <a:t>2</a:t>
            </a:r>
            <a:r>
              <a:rPr lang="en-US" altLang="en-US"/>
              <a:t>—respiration rate increases during germination</a:t>
            </a:r>
          </a:p>
          <a:p>
            <a:r>
              <a:rPr lang="en-US" altLang="en-US"/>
              <a:t>Heat—favorable temperature (generally </a:t>
            </a:r>
            <a:br>
              <a:rPr lang="en-US" altLang="en-US"/>
            </a:br>
            <a:r>
              <a:rPr lang="en-US" altLang="en-US"/>
              <a:t>65 to 75 degrees Fahrenheit)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Dormancy Requirements:</a:t>
            </a:r>
            <a:endParaRPr lang="en-US" alt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Some seeds require more dormancy than others:</a:t>
            </a:r>
          </a:p>
          <a:p>
            <a:pPr lvl="1"/>
            <a:r>
              <a:rPr lang="en-US" altLang="en-US" dirty="0" smtClean="0"/>
              <a:t>Seeds </a:t>
            </a:r>
            <a:r>
              <a:rPr lang="en-US" altLang="en-US" dirty="0"/>
              <a:t>lacking true dormancy—common vegetable garden seeds; ready to sprout, just need H</a:t>
            </a:r>
            <a:r>
              <a:rPr lang="en-US" altLang="en-US" baseline="-25000" dirty="0"/>
              <a:t>2</a:t>
            </a:r>
            <a:r>
              <a:rPr lang="en-US" altLang="en-US" dirty="0"/>
              <a:t>O and warm-enough temperatures</a:t>
            </a:r>
          </a:p>
          <a:p>
            <a:pPr lvl="1"/>
            <a:r>
              <a:rPr lang="en-US" altLang="en-US" dirty="0"/>
              <a:t>Seeds endowed with deeper forms of dormancy—often taken from the wild</a:t>
            </a:r>
            <a:endParaRPr lang="en-US" altLang="en-US" baseline="-25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Seeds with Truly Dormant Embryos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pPr>
              <a:spcBef>
                <a:spcPct val="100000"/>
              </a:spcBef>
            </a:pPr>
            <a:r>
              <a:rPr lang="en-US" altLang="en-US" dirty="0"/>
              <a:t>Thick seed coat—keeps H</a:t>
            </a:r>
            <a:r>
              <a:rPr lang="en-US" altLang="en-US" baseline="-25000" dirty="0"/>
              <a:t>2</a:t>
            </a:r>
            <a:r>
              <a:rPr lang="en-US" altLang="en-US" dirty="0"/>
              <a:t>O out, but scarification allows thick-coated seeds to germinate (strawberries and raspberries)</a:t>
            </a:r>
          </a:p>
          <a:p>
            <a:pPr>
              <a:spcBef>
                <a:spcPct val="100000"/>
              </a:spcBef>
            </a:pPr>
            <a:r>
              <a:rPr lang="en-US" altLang="en-US" dirty="0"/>
              <a:t>Thin seed coat—no barrier to water, but will germinate with right kind of light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ker PPT Template">
  <a:themeElements>
    <a:clrScheme name="Parker PP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rker PPT 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rker 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ker PP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ker PP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ker PP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ker PP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ker PP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ker PP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ker PP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ker PP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ker PP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ker PP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ker PP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2004:Templates:My Templates:Parker PPT Template.pot</Template>
  <TotalTime>488</TotalTime>
  <Words>440</Words>
  <Application>Microsoft Office PowerPoint</Application>
  <PresentationFormat>On-screen Show (4:3)</PresentationFormat>
  <Paragraphs>76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Times</vt:lpstr>
      <vt:lpstr>Parker PPT Template</vt:lpstr>
      <vt:lpstr>Chapter 16</vt:lpstr>
      <vt:lpstr>Plant Growth</vt:lpstr>
      <vt:lpstr>Primary and Secondary Growth</vt:lpstr>
      <vt:lpstr>How Growth Occurs</vt:lpstr>
      <vt:lpstr>Steps of Germination— Sprouting of Seed</vt:lpstr>
      <vt:lpstr>Lima Bean Germination</vt:lpstr>
      <vt:lpstr>Environmental Factors  Affecting Germination</vt:lpstr>
      <vt:lpstr>Dormancy Requirements:</vt:lpstr>
      <vt:lpstr>Seeds with Truly Dormant Embryos</vt:lpstr>
      <vt:lpstr>Seeds with Truly Dormant Embryos (continued)</vt:lpstr>
      <vt:lpstr>Shoot Growth Classification:</vt:lpstr>
      <vt:lpstr>Annuals, Biennials, Perennials</vt:lpstr>
      <vt:lpstr>Factors Affecting Plant Growth</vt:lpstr>
      <vt:lpstr>Plant Life Phases</vt:lpstr>
    </vt:vector>
  </TitlesOfParts>
  <Company>Delmar Learning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changeme</dc:creator>
  <cp:lastModifiedBy>Jason Hovell</cp:lastModifiedBy>
  <cp:revision>48</cp:revision>
  <dcterms:created xsi:type="dcterms:W3CDTF">2005-01-26T18:05:17Z</dcterms:created>
  <dcterms:modified xsi:type="dcterms:W3CDTF">2014-02-04T13:44:04Z</dcterms:modified>
</cp:coreProperties>
</file>