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260" r:id="rId7"/>
    <p:sldId id="285" r:id="rId8"/>
    <p:sldId id="286" r:id="rId9"/>
    <p:sldId id="287" r:id="rId10"/>
    <p:sldId id="291" r:id="rId11"/>
    <p:sldId id="290" r:id="rId12"/>
    <p:sldId id="288" r:id="rId13"/>
    <p:sldId id="262" r:id="rId14"/>
    <p:sldId id="263" r:id="rId15"/>
    <p:sldId id="264" r:id="rId16"/>
    <p:sldId id="270" r:id="rId17"/>
    <p:sldId id="266" r:id="rId18"/>
    <p:sldId id="267" r:id="rId19"/>
    <p:sldId id="268" r:id="rId20"/>
    <p:sldId id="269" r:id="rId21"/>
    <p:sldId id="292" r:id="rId22"/>
    <p:sldId id="265" r:id="rId23"/>
    <p:sldId id="273" r:id="rId24"/>
    <p:sldId id="271" r:id="rId25"/>
    <p:sldId id="274" r:id="rId26"/>
    <p:sldId id="275" r:id="rId27"/>
    <p:sldId id="276" r:id="rId28"/>
    <p:sldId id="278" r:id="rId29"/>
    <p:sldId id="277" r:id="rId30"/>
    <p:sldId id="279" r:id="rId31"/>
    <p:sldId id="280" r:id="rId32"/>
    <p:sldId id="282" r:id="rId33"/>
    <p:sldId id="281" r:id="rId34"/>
    <p:sldId id="283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22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A91F4-BDD5-41E4-8EDD-5E6ED85E659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9A030-D0F3-4D6D-8B0E-A89D7A2F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7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7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A030-D0F3-4D6D-8B0E-A89D7A2F87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D03E-88F4-451D-AD8D-8E0EB40C762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9794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9B2503E-783E-4718-B11E-45E637CFA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8F0D6DC-0DA4-47F7-806F-6B1361B534E8}" type="datetimeFigureOut">
              <a:rPr lang="en-US" smtClean="0"/>
              <a:pPr/>
              <a:t>3/10/2014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sonline.tamu.edu/courses/samples/361landscape/361docs/8912bs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sonline.tamu.edu/courses/samples/361landscape/361docs/8912bst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sonline.tamu.edu/courses/samples/361landscape/361docs/8912bs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sonline.tamu.edu/courses/samples/361landscape/361docs/8912bst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sonline.tamu.edu/courses/samples/361landscape/361docs/8912bst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sonline.tamu.edu/courses/samples/361landscape/361docs/8912bst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Concepts of Landscape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Focal Point…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britsattheirbest.com/images/ss_garden_english_4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07324" cy="56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Focal Point??</a:t>
            </a:r>
          </a:p>
        </p:txBody>
      </p:sp>
      <p:pic>
        <p:nvPicPr>
          <p:cNvPr id="23557" name="Picture 5" descr="PA154211901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7924800" cy="5283200"/>
          </a:xfrm>
          <a:noFill/>
        </p:spPr>
      </p:pic>
    </p:spTree>
    <p:extLst>
      <p:ext uri="{BB962C8B-B14F-4D97-AF65-F5344CB8AC3E}">
        <p14:creationId xmlns:p14="http://schemas.microsoft.com/office/powerpoint/2010/main" val="37852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ustainabilityninja.com/wp-content/uploads/2009/04/white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5032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Line plays an important role in a landscape. </a:t>
            </a:r>
            <a:endParaRPr lang="en-US" sz="2400" dirty="0" smtClean="0"/>
          </a:p>
          <a:p>
            <a:r>
              <a:rPr lang="en-US" sz="2400" dirty="0" smtClean="0"/>
              <a:t>Line is the formation of boundaries in a landscape through changes in color, substance, form, or texture.  It is where one element meets a different kind of element. </a:t>
            </a:r>
          </a:p>
          <a:p>
            <a:r>
              <a:rPr lang="en-US" sz="2400" dirty="0" smtClean="0"/>
              <a:t>Line leads </a:t>
            </a:r>
            <a:r>
              <a:rPr lang="en-US" sz="2400" dirty="0"/>
              <a:t>the viewer’s eyes through the landscaped space.</a:t>
            </a:r>
          </a:p>
          <a:p>
            <a:r>
              <a:rPr lang="en-US" sz="2400" dirty="0"/>
              <a:t>It defines and </a:t>
            </a:r>
            <a:r>
              <a:rPr lang="en-US" sz="2400" dirty="0" smtClean="0"/>
              <a:t>creates space and order.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skilled </a:t>
            </a:r>
            <a:r>
              <a:rPr lang="en-US" sz="2400" dirty="0" smtClean="0"/>
              <a:t>designer recognizes </a:t>
            </a:r>
            <a:r>
              <a:rPr lang="en-US" sz="2400" dirty="0"/>
              <a:t>the use of line. He/she applies line in all </a:t>
            </a:r>
            <a:r>
              <a:rPr lang="en-US" sz="2400" dirty="0" smtClean="0"/>
              <a:t>aspects of </a:t>
            </a:r>
            <a:r>
              <a:rPr lang="en-US" sz="2400" dirty="0"/>
              <a:t>the landscape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Source: </a:t>
            </a:r>
            <a:r>
              <a:rPr lang="en-US" sz="2400" dirty="0" smtClean="0">
                <a:hlinkClick r:id="rId3"/>
              </a:rPr>
              <a:t>Texas A&amp;M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8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Incorporation of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 a designer, incorporate line into a landscape by </a:t>
            </a:r>
            <a:r>
              <a:rPr lang="en-US" sz="2400" dirty="0" smtClean="0"/>
              <a:t>using contrasting </a:t>
            </a:r>
            <a:r>
              <a:rPr lang="en-US" sz="2400" dirty="0"/>
              <a:t>plant material and by forming patterns </a:t>
            </a:r>
            <a:r>
              <a:rPr lang="en-US" sz="2400" dirty="0" smtClean="0"/>
              <a:t>with similar </a:t>
            </a:r>
            <a:r>
              <a:rPr lang="en-US" sz="2400" dirty="0"/>
              <a:t>plant materials. </a:t>
            </a:r>
            <a:endParaRPr lang="en-US" sz="2400" dirty="0" smtClean="0"/>
          </a:p>
          <a:p>
            <a:r>
              <a:rPr lang="en-US" sz="2400" dirty="0" smtClean="0"/>
              <a:t>Pattern </a:t>
            </a:r>
            <a:r>
              <a:rPr lang="en-US" sz="2400" dirty="0"/>
              <a:t>is line organized in </a:t>
            </a:r>
            <a:r>
              <a:rPr lang="en-US" sz="2400" dirty="0" smtClean="0"/>
              <a:t>a repetitive </a:t>
            </a:r>
            <a:r>
              <a:rPr lang="en-US" sz="2400" dirty="0"/>
              <a:t>sequence. </a:t>
            </a:r>
            <a:endParaRPr lang="en-US" sz="2400" dirty="0" smtClean="0"/>
          </a:p>
          <a:p>
            <a:r>
              <a:rPr lang="en-US" sz="2400" dirty="0" smtClean="0"/>
              <a:t>Examples </a:t>
            </a:r>
            <a:r>
              <a:rPr lang="en-US" sz="2400" dirty="0"/>
              <a:t>of lines created in </a:t>
            </a:r>
            <a:r>
              <a:rPr lang="en-US" sz="2400" dirty="0" smtClean="0"/>
              <a:t>a landscape </a:t>
            </a:r>
            <a:r>
              <a:rPr lang="en-US" sz="2400" dirty="0"/>
              <a:t>include ground patterns, edges of </a:t>
            </a:r>
            <a:r>
              <a:rPr lang="en-US" sz="2400" dirty="0" smtClean="0"/>
              <a:t>contrasting plant </a:t>
            </a:r>
            <a:r>
              <a:rPr lang="en-US" sz="2400" dirty="0"/>
              <a:t>materials, and tree tops meeting the sky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/>
              <a:t>Source: </a:t>
            </a:r>
            <a:r>
              <a:rPr lang="en-US" sz="2000" dirty="0">
                <a:hlinkClick r:id="rId3"/>
              </a:rPr>
              <a:t>Texas A&amp;M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94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4" t="37256" r="8430" b="12884"/>
          <a:stretch/>
        </p:blipFill>
        <p:spPr bwMode="auto">
          <a:xfrm>
            <a:off x="685800" y="609600"/>
            <a:ext cx="7772400" cy="58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2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line to draw attention to highlights in your landscape.  DO NOT use lines in a manner that draws attention out of the landscape and into the sky or surrounding territory. </a:t>
            </a:r>
          </a:p>
          <a:p>
            <a:r>
              <a:rPr lang="en-US" dirty="0" smtClean="0"/>
              <a:t>Use </a:t>
            </a:r>
            <a:r>
              <a:rPr lang="en-US" dirty="0"/>
              <a:t>straight lines to represent formality or </a:t>
            </a:r>
            <a:r>
              <a:rPr lang="en-US" dirty="0" smtClean="0"/>
              <a:t>a contemporary </a:t>
            </a:r>
            <a:r>
              <a:rPr lang="en-US" dirty="0"/>
              <a:t>concept. Intersecting straight lines suggest hesitation, change of view or direction, or a pause.</a:t>
            </a:r>
          </a:p>
          <a:p>
            <a:r>
              <a:rPr lang="en-US" dirty="0"/>
              <a:t>Meandering or curved lines suggest a more relaxed, slower movement. Use these to create a casual, informal concept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Source: </a:t>
            </a:r>
            <a:r>
              <a:rPr lang="en-US" dirty="0">
                <a:hlinkClick r:id="rId3"/>
              </a:rPr>
              <a:t>Texas A&amp;M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85800"/>
          </a:xfrm>
          <a:solidFill>
            <a:schemeClr val="accent2"/>
          </a:solidFill>
          <a:ln>
            <a:solidFill>
              <a:srgbClr val="00808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Sustainable Landscape Design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Comic Sans MS" pitchFamily="66" charset="0"/>
              </a:rPr>
              <a:t>Lines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latin typeface="Comic Sans MS" pitchFamily="66" charset="0"/>
            </a:endParaRPr>
          </a:p>
        </p:txBody>
      </p:sp>
      <p:pic>
        <p:nvPicPr>
          <p:cNvPr id="26628" name="Picture 4" descr="P31302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514600"/>
            <a:ext cx="481965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0473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85800"/>
          </a:xfrm>
          <a:solidFill>
            <a:schemeClr val="accent2"/>
          </a:solidFill>
          <a:ln>
            <a:solidFill>
              <a:srgbClr val="00808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Sustainable Landscape Design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Comic Sans MS" pitchFamily="66" charset="0"/>
              </a:rPr>
              <a:t>Lines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latin typeface="Comic Sans MS" pitchFamily="66" charset="0"/>
            </a:endParaRPr>
          </a:p>
        </p:txBody>
      </p:sp>
      <p:pic>
        <p:nvPicPr>
          <p:cNvPr id="27652" name="Picture 4" descr="weeping t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590800"/>
            <a:ext cx="5629275" cy="3752850"/>
          </a:xfrm>
          <a:noFill/>
        </p:spPr>
      </p:pic>
    </p:spTree>
    <p:extLst>
      <p:ext uri="{BB962C8B-B14F-4D97-AF65-F5344CB8AC3E}">
        <p14:creationId xmlns:p14="http://schemas.microsoft.com/office/powerpoint/2010/main" val="27116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7" name="Picture 2" descr="http://ih2.redbubble.net/work.2233630.3.flat,550x550,075,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502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2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Landscape?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Landscape design exists for many reasons, including…</a:t>
            </a:r>
          </a:p>
          <a:p>
            <a:pPr lvl="1"/>
            <a:r>
              <a:rPr lang="en-US" sz="2400" dirty="0" smtClean="0"/>
              <a:t>Increasing your home’s property value.  Landscaping can raise the value of a home 10-30%.  For a $</a:t>
            </a:r>
            <a:r>
              <a:rPr lang="en-US" sz="2400" dirty="0" smtClean="0"/>
              <a:t>200k </a:t>
            </a:r>
            <a:r>
              <a:rPr lang="en-US" sz="2400" dirty="0" smtClean="0"/>
              <a:t>home, this translates to tens of thousands of dollars in profit</a:t>
            </a:r>
          </a:p>
          <a:p>
            <a:pPr lvl="1"/>
            <a:r>
              <a:rPr lang="en-US" sz="2400" dirty="0" smtClean="0"/>
              <a:t>Energy Efficiency – a well-landscaped home is cheaper to cool in summer and easier to warm in winter.  Landscaping reduces heat loss in winter while reducing heat exposure in summer.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4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1" name="Picture 2" descr="http://hilltowntreeandgarden.com/images/portfolio/bughill/landscape-design-horticulture-stone-pa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15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edia-cdn.tripadvisor.com/media/photo-s/00/15/50/8c/the-knot-garden-at-prov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8131"/>
            <a:ext cx="8455025" cy="63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143000"/>
          </a:xfrm>
        </p:spPr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24" y="9144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/>
              <a:t>Form is the two or three-dimensional shape and structure of an object or space. </a:t>
            </a:r>
            <a:endParaRPr lang="en-US" dirty="0" smtClean="0"/>
          </a:p>
          <a:p>
            <a:pPr lvl="1"/>
            <a:r>
              <a:rPr lang="en-US" dirty="0" smtClean="0"/>
              <a:t>Whether </a:t>
            </a:r>
            <a:r>
              <a:rPr lang="en-US" dirty="0"/>
              <a:t>it is two or </a:t>
            </a:r>
            <a:r>
              <a:rPr lang="en-US" dirty="0" smtClean="0"/>
              <a:t>three dimensional</a:t>
            </a:r>
            <a:r>
              <a:rPr lang="en-US" dirty="0"/>
              <a:t>, form is line surrounding mass. </a:t>
            </a:r>
            <a:endParaRPr lang="en-US" dirty="0" smtClean="0"/>
          </a:p>
          <a:p>
            <a:r>
              <a:rPr lang="en-US" dirty="0"/>
              <a:t>Most deciduous trees and shrubs have a rounded form.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conical form is characteristic of many evergreen </a:t>
            </a:r>
            <a:r>
              <a:rPr lang="en-US" dirty="0" smtClean="0"/>
              <a:t>trees.</a:t>
            </a:r>
          </a:p>
          <a:p>
            <a:pPr lvl="1"/>
            <a:r>
              <a:rPr lang="en-US" dirty="0" smtClean="0"/>
              <a:t>Evergreen </a:t>
            </a:r>
            <a:r>
              <a:rPr lang="en-US" dirty="0"/>
              <a:t>shrubs have more of a horizontal form.</a:t>
            </a:r>
            <a:endParaRPr lang="en-US" dirty="0" smtClean="0"/>
          </a:p>
          <a:p>
            <a:pPr lvl="3"/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Texas A&amp;M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7629" r="19768" b="12511"/>
          <a:stretch/>
        </p:blipFill>
        <p:spPr bwMode="auto">
          <a:xfrm>
            <a:off x="550331" y="3505200"/>
            <a:ext cx="7595825" cy="360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and Informal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Formal concepts suggest the use of very tailored forms of plant material and ground beds. </a:t>
            </a:r>
            <a:endParaRPr lang="en-US" dirty="0" smtClean="0"/>
          </a:p>
          <a:p>
            <a:pPr lvl="1"/>
            <a:r>
              <a:rPr lang="en-US" dirty="0" smtClean="0"/>
              <a:t>Such </a:t>
            </a:r>
            <a:r>
              <a:rPr lang="en-US" dirty="0"/>
              <a:t>a formal </a:t>
            </a:r>
            <a:r>
              <a:rPr lang="en-US" dirty="0" smtClean="0"/>
              <a:t>landscape would </a:t>
            </a:r>
            <a:r>
              <a:rPr lang="en-US" dirty="0"/>
              <a:t>include very straight, crisp, and precise planting beds; topiaries; and other visually clean-lined plants. </a:t>
            </a:r>
            <a:endParaRPr lang="en-US" dirty="0" smtClean="0"/>
          </a:p>
          <a:p>
            <a:r>
              <a:rPr lang="en-US" dirty="0" smtClean="0"/>
              <a:t>Informal or </a:t>
            </a:r>
            <a:r>
              <a:rPr lang="en-US" dirty="0"/>
              <a:t>woodland concepts mandate much more irregular or natural forms. </a:t>
            </a:r>
            <a:endParaRPr lang="en-US" dirty="0" smtClean="0"/>
          </a:p>
          <a:p>
            <a:pPr lvl="1"/>
            <a:r>
              <a:rPr lang="en-US" dirty="0" smtClean="0"/>
              <a:t>Casual </a:t>
            </a:r>
            <a:r>
              <a:rPr lang="en-US" dirty="0"/>
              <a:t>curving ground beds and </a:t>
            </a:r>
            <a:r>
              <a:rPr lang="en-US" dirty="0" smtClean="0"/>
              <a:t>loosely branched </a:t>
            </a:r>
            <a:r>
              <a:rPr lang="en-US" dirty="0"/>
              <a:t>trees and vines have forms to satisfy this concept</a:t>
            </a:r>
            <a:r>
              <a:rPr lang="en-US" dirty="0" smtClean="0"/>
              <a:t>.</a:t>
            </a:r>
          </a:p>
          <a:p>
            <a:pPr lvl="4"/>
            <a:r>
              <a:rPr lang="en-US" dirty="0"/>
              <a:t>Source: </a:t>
            </a:r>
            <a:r>
              <a:rPr lang="en-US" dirty="0">
                <a:hlinkClick r:id="rId3"/>
              </a:rPr>
              <a:t>Texas A&amp;M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designer, incorporate form into a landscape to manipulate a person’s emotions.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u="sng" dirty="0"/>
              <a:t>vertical</a:t>
            </a:r>
            <a:r>
              <a:rPr lang="en-US" dirty="0"/>
              <a:t> forms for </a:t>
            </a:r>
            <a:r>
              <a:rPr lang="en-US" dirty="0" smtClean="0"/>
              <a:t>strong accents </a:t>
            </a:r>
            <a:r>
              <a:rPr lang="en-US" dirty="0"/>
              <a:t>and for adding height. </a:t>
            </a:r>
            <a:endParaRPr lang="en-US" dirty="0" smtClean="0"/>
          </a:p>
          <a:p>
            <a:pPr lvl="1"/>
            <a:r>
              <a:rPr lang="en-US" u="sng" dirty="0" smtClean="0"/>
              <a:t>Horizontal</a:t>
            </a:r>
            <a:r>
              <a:rPr lang="en-US" dirty="0" smtClean="0"/>
              <a:t> </a:t>
            </a:r>
            <a:r>
              <a:rPr lang="en-US" dirty="0"/>
              <a:t>or spreading forms add visual width to tall structures. </a:t>
            </a:r>
            <a:endParaRPr lang="en-US" dirty="0" smtClean="0"/>
          </a:p>
          <a:p>
            <a:pPr lvl="1"/>
            <a:r>
              <a:rPr lang="en-US" dirty="0" smtClean="0"/>
              <a:t>Incorporate </a:t>
            </a:r>
            <a:r>
              <a:rPr lang="en-US" u="sng" dirty="0" smtClean="0"/>
              <a:t>weeping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u="sng" dirty="0"/>
              <a:t>drooping</a:t>
            </a:r>
            <a:r>
              <a:rPr lang="en-US" dirty="0"/>
              <a:t> forms to create soft lines and to provide a transition to the ground plane. </a:t>
            </a:r>
            <a:endParaRPr lang="en-US" dirty="0" smtClean="0"/>
          </a:p>
          <a:p>
            <a:pPr lvl="1"/>
            <a:r>
              <a:rPr lang="en-US" u="sng" dirty="0" smtClean="0"/>
              <a:t>Rounded</a:t>
            </a:r>
            <a:r>
              <a:rPr lang="en-US" dirty="0" smtClean="0"/>
              <a:t> </a:t>
            </a:r>
            <a:r>
              <a:rPr lang="en-US" dirty="0"/>
              <a:t>plant </a:t>
            </a:r>
            <a:r>
              <a:rPr lang="en-US" dirty="0" smtClean="0"/>
              <a:t>forms create </a:t>
            </a:r>
            <a:r>
              <a:rPr lang="en-US" dirty="0"/>
              <a:t>large masses and are effective as borders and enclosures.</a:t>
            </a:r>
          </a:p>
          <a:p>
            <a:r>
              <a:rPr lang="en-US" dirty="0"/>
              <a:t>Consider the element of form when making design decisions regarding design details for plants, structures, </a:t>
            </a:r>
            <a:r>
              <a:rPr lang="en-US" dirty="0" smtClean="0"/>
              <a:t>and ground </a:t>
            </a:r>
            <a:r>
              <a:rPr lang="en-US" dirty="0"/>
              <a:t>patterns</a:t>
            </a:r>
            <a:r>
              <a:rPr lang="en-US" dirty="0" smtClean="0"/>
              <a:t>.</a:t>
            </a:r>
          </a:p>
          <a:p>
            <a:pPr lvl="8"/>
            <a:r>
              <a:rPr lang="en-US" dirty="0"/>
              <a:t>Source: </a:t>
            </a:r>
            <a:r>
              <a:rPr lang="en-US" dirty="0">
                <a:hlinkClick r:id="rId3"/>
              </a:rPr>
              <a:t>Texas A&amp;M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edia-cdn.tripadvisor.com/media/photo-s/00/15/50/8c/the-knot-garden-at-prov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8131"/>
            <a:ext cx="8455025" cy="63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flywithmeproductions.com/blog/wp-content/uploads/2009/07/garden-and-flowers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"/>
            <a:ext cx="88519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unken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4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6" name="Picture 4" descr="Cheryl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68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Texture is the surface quality of any plant material or structure in the landscape.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the feature of a plant </a:t>
            </a:r>
            <a:r>
              <a:rPr lang="en-US" dirty="0" smtClean="0"/>
              <a:t>or structure’s </a:t>
            </a:r>
            <a:r>
              <a:rPr lang="en-US" dirty="0"/>
              <a:t>physical surface qualities as determined by form and size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 grass has a very smooth texture – it looks like a smooth mat of green</a:t>
            </a:r>
          </a:p>
          <a:p>
            <a:pPr lvl="1"/>
            <a:r>
              <a:rPr lang="en-US" dirty="0" smtClean="0"/>
              <a:t>E.g. palm trees have a very rough texture – their large leaves are very individually evident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9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Landscape?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helps the planet – in addition to reducing the energy use of your home, landscaping can serve as a buffer between the environmental impact of your home and the natural world around </a:t>
            </a:r>
            <a:r>
              <a:rPr lang="en-US" sz="2400" dirty="0" smtClean="0"/>
              <a:t>it.</a:t>
            </a:r>
            <a:endParaRPr lang="en-US" sz="2400" dirty="0" smtClean="0"/>
          </a:p>
          <a:p>
            <a:r>
              <a:rPr lang="en-US" sz="2400" dirty="0" smtClean="0"/>
              <a:t>It improves your health and well-being – landscaping, when done well, reduces stress and anxiety while providing you with a place to “escape” from the hustle of modern life.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46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is Relative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 is relative – what may be a fine texture in one case could become course in another design.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36884" r="21294" b="31558"/>
          <a:stretch/>
        </p:blipFill>
        <p:spPr bwMode="auto">
          <a:xfrm>
            <a:off x="228600" y="3276600"/>
            <a:ext cx="8939174" cy="302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50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Visually coarse textures have border impacts. Coarse textures keep the viewer’s eyes busy. </a:t>
            </a:r>
            <a:endParaRPr lang="en-US" dirty="0" smtClean="0"/>
          </a:p>
          <a:p>
            <a:r>
              <a:rPr lang="en-US" dirty="0" smtClean="0"/>
              <a:t>The coarse textured </a:t>
            </a:r>
            <a:r>
              <a:rPr lang="en-US" dirty="0"/>
              <a:t>plant materials appear to advance toward the viewer, making a large space seem smaller and more intimate.</a:t>
            </a:r>
          </a:p>
        </p:txBody>
      </p:sp>
      <p:pic>
        <p:nvPicPr>
          <p:cNvPr id="4" name="Picture 2" descr="http://www.landscapelasvegaslawncare.com/images/portfolio/400px/las-vegas-landscape-design-company-desert-landscaping-18-palms-backy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513393" cy="29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2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landscapelasvegaslawncare.com/images/portfolio/400px/las-vegas-landscape-design-company-desert-landscaping-18-palms-backy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2339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0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Finer textures are easier for the viewer’s eyes to </a:t>
            </a:r>
            <a:r>
              <a:rPr lang="en-US" dirty="0" smtClean="0"/>
              <a:t>look at.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finer textures, the eyes continue searching for </a:t>
            </a:r>
            <a:r>
              <a:rPr lang="en-US" dirty="0" smtClean="0"/>
              <a:t>an accent </a:t>
            </a:r>
            <a:r>
              <a:rPr lang="en-US" dirty="0"/>
              <a:t>on which to focus. </a:t>
            </a:r>
            <a:endParaRPr lang="en-US" dirty="0" smtClean="0"/>
          </a:p>
          <a:p>
            <a:r>
              <a:rPr lang="en-US" dirty="0" smtClean="0"/>
              <a:t>Fine textured </a:t>
            </a:r>
            <a:r>
              <a:rPr lang="en-US" dirty="0"/>
              <a:t>plant materials visually recede and appear farther </a:t>
            </a:r>
            <a:r>
              <a:rPr lang="en-US" dirty="0" smtClean="0"/>
              <a:t>away. They </a:t>
            </a:r>
            <a:r>
              <a:rPr lang="en-US" dirty="0"/>
              <a:t>make an area seem larger and more expanded.</a:t>
            </a:r>
          </a:p>
        </p:txBody>
      </p:sp>
    </p:spTree>
    <p:extLst>
      <p:ext uri="{BB962C8B-B14F-4D97-AF65-F5344CB8AC3E}">
        <p14:creationId xmlns:p14="http://schemas.microsoft.com/office/powerpoint/2010/main" val="18818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britsattheirbest.com/images/ss_garden_english_4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38200"/>
            <a:ext cx="843287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Landscape design should be </a:t>
            </a:r>
            <a:r>
              <a:rPr lang="en-US" i="1" dirty="0" smtClean="0"/>
              <a:t>designed</a:t>
            </a:r>
            <a:r>
              <a:rPr lang="en-US" dirty="0" smtClean="0"/>
              <a:t> – a design should not happen by accident but should be the result of coordinated and intentional plantings and arrangements. </a:t>
            </a:r>
          </a:p>
          <a:p>
            <a:r>
              <a:rPr lang="en-US" dirty="0" smtClean="0"/>
              <a:t>Focal points, line, form, and texture should be combined to direct </a:t>
            </a:r>
            <a:r>
              <a:rPr lang="en-US" smtClean="0"/>
              <a:t>the viewer’s </a:t>
            </a:r>
            <a:r>
              <a:rPr lang="en-US" dirty="0" smtClean="0"/>
              <a:t>eye.  </a:t>
            </a:r>
          </a:p>
          <a:p>
            <a:r>
              <a:rPr lang="en-US" dirty="0" smtClean="0"/>
              <a:t>These elements should be considered, planned, and evaluated prior to any actual work. </a:t>
            </a:r>
          </a:p>
          <a:p>
            <a:endParaRPr lang="en-US" dirty="0" smtClean="0"/>
          </a:p>
          <a:p>
            <a:r>
              <a:rPr lang="en-US" dirty="0" smtClean="0"/>
              <a:t>Next Week – Principles of Design – the design components that are a part of any effective landscape.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Landscape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Landscape Design is the coordinated and sustainable use of plant life and materials to create a functional, easy-to-manage outdoor environment in which to live, work, and play.  </a:t>
            </a:r>
          </a:p>
          <a:p>
            <a:r>
              <a:rPr lang="en-US" sz="2400" dirty="0" smtClean="0"/>
              <a:t>It combines the use of principles of design, ecology, budgeting and finance, construction, and psychology to create please outdoor spaces that serve as a buffer between civilization and the natural world.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61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Would you want to live here?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P511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2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Landscape Design entails several key elements that are universal to all design projects, regardless of if they are for a home, business, or park. </a:t>
            </a:r>
          </a:p>
          <a:p>
            <a:r>
              <a:rPr lang="en-US" sz="2800" dirty="0" smtClean="0"/>
              <a:t>These include – </a:t>
            </a:r>
          </a:p>
          <a:p>
            <a:pPr lvl="1"/>
            <a:r>
              <a:rPr lang="en-US" sz="2800" dirty="0" smtClean="0"/>
              <a:t>Focal Points</a:t>
            </a:r>
          </a:p>
          <a:p>
            <a:pPr lvl="1"/>
            <a:r>
              <a:rPr lang="en-US" sz="2800" dirty="0" smtClean="0"/>
              <a:t>Line</a:t>
            </a:r>
          </a:p>
          <a:p>
            <a:pPr lvl="1"/>
            <a:r>
              <a:rPr lang="en-US" sz="2800" dirty="0" smtClean="0"/>
              <a:t>Form</a:t>
            </a:r>
          </a:p>
          <a:p>
            <a:pPr lvl="1"/>
            <a:r>
              <a:rPr lang="en-US" sz="2800" dirty="0" smtClean="0"/>
              <a:t>Texture</a:t>
            </a:r>
          </a:p>
        </p:txBody>
      </p:sp>
    </p:spTree>
    <p:extLst>
      <p:ext uri="{BB962C8B-B14F-4D97-AF65-F5344CB8AC3E}">
        <p14:creationId xmlns:p14="http://schemas.microsoft.com/office/powerpoint/2010/main" val="3373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focal point is the point </a:t>
            </a:r>
            <a:r>
              <a:rPr lang="en-US" sz="2800" dirty="0" smtClean="0"/>
              <a:t>or area </a:t>
            </a:r>
            <a:r>
              <a:rPr lang="en-US" sz="2800" dirty="0"/>
              <a:t>of the landscape that attracts the viewer’s eyes. </a:t>
            </a:r>
            <a:endParaRPr lang="en-US" sz="2800" dirty="0" smtClean="0"/>
          </a:p>
          <a:p>
            <a:r>
              <a:rPr lang="en-US" sz="2800" dirty="0" smtClean="0"/>
              <a:t>The lines, form, and texture of a landscape design attract the </a:t>
            </a:r>
            <a:r>
              <a:rPr lang="en-US" sz="2800" dirty="0"/>
              <a:t>attention of the viewer </a:t>
            </a:r>
            <a:r>
              <a:rPr lang="en-US" sz="2800" dirty="0" smtClean="0"/>
              <a:t>and draws </a:t>
            </a:r>
            <a:r>
              <a:rPr lang="en-US" sz="2800" dirty="0"/>
              <a:t>it to the focal point. </a:t>
            </a:r>
            <a:endParaRPr lang="en-US" sz="2800" dirty="0" smtClean="0"/>
          </a:p>
          <a:p>
            <a:r>
              <a:rPr lang="en-US" sz="2800" dirty="0" smtClean="0"/>
              <a:t>Without </a:t>
            </a:r>
            <a:r>
              <a:rPr lang="en-US" sz="2800" dirty="0"/>
              <a:t>a point or area on which to focus, the viewer’s eyes become lost and </a:t>
            </a:r>
            <a:r>
              <a:rPr lang="en-US" sz="2800" dirty="0" smtClean="0"/>
              <a:t>confused throughout </a:t>
            </a:r>
            <a:r>
              <a:rPr lang="en-US" sz="2800" dirty="0"/>
              <a:t>the landscape.</a:t>
            </a:r>
          </a:p>
        </p:txBody>
      </p:sp>
    </p:spTree>
    <p:extLst>
      <p:ext uri="{BB962C8B-B14F-4D97-AF65-F5344CB8AC3E}">
        <p14:creationId xmlns:p14="http://schemas.microsoft.com/office/powerpoint/2010/main" val="15355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a designer, create an accent or focal point that is strong and effective. </a:t>
            </a:r>
            <a:endParaRPr lang="en-US" sz="2800" dirty="0" smtClean="0"/>
          </a:p>
          <a:p>
            <a:r>
              <a:rPr lang="en-US" sz="2800" dirty="0" smtClean="0"/>
              <a:t>Do </a:t>
            </a:r>
            <a:r>
              <a:rPr lang="en-US" sz="2800" dirty="0"/>
              <a:t>not incorporate too many focal </a:t>
            </a:r>
            <a:r>
              <a:rPr lang="en-US" sz="2800" dirty="0" smtClean="0"/>
              <a:t>points into </a:t>
            </a:r>
            <a:r>
              <a:rPr lang="en-US" sz="2800" dirty="0"/>
              <a:t>the landscape. </a:t>
            </a:r>
            <a:endParaRPr lang="en-US" sz="2800" dirty="0" smtClean="0"/>
          </a:p>
          <a:p>
            <a:pPr lvl="1"/>
            <a:r>
              <a:rPr lang="en-US" sz="2800" dirty="0" smtClean="0"/>
              <a:t>Otherwise</a:t>
            </a:r>
            <a:r>
              <a:rPr lang="en-US" sz="2800" dirty="0"/>
              <a:t>, their effect will be lost. </a:t>
            </a:r>
            <a:endParaRPr lang="en-US" sz="2800" dirty="0" smtClean="0"/>
          </a:p>
          <a:p>
            <a:r>
              <a:rPr lang="en-US" sz="2800" dirty="0" smtClean="0"/>
              <a:t>Use </a:t>
            </a:r>
            <a:r>
              <a:rPr lang="en-US" sz="2800" dirty="0"/>
              <a:t>the design elements (line, form, </a:t>
            </a:r>
            <a:r>
              <a:rPr lang="en-US" sz="2800" dirty="0" smtClean="0"/>
              <a:t>texture) to move </a:t>
            </a:r>
            <a:r>
              <a:rPr lang="en-US" sz="2800" dirty="0"/>
              <a:t>the viewer’s eyes through the landscape to the place of the focal point.</a:t>
            </a:r>
          </a:p>
        </p:txBody>
      </p:sp>
    </p:spTree>
    <p:extLst>
      <p:ext uri="{BB962C8B-B14F-4D97-AF65-F5344CB8AC3E}">
        <p14:creationId xmlns:p14="http://schemas.microsoft.com/office/powerpoint/2010/main" val="2018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Focal Point…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2" t="50000" r="21729" b="11767"/>
          <a:stretch/>
        </p:blipFill>
        <p:spPr bwMode="auto">
          <a:xfrm>
            <a:off x="914400" y="1524000"/>
            <a:ext cx="694837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3260</TotalTime>
  <Words>1190</Words>
  <Application>Microsoft Office PowerPoint</Application>
  <PresentationFormat>On-screen Show (4:3)</PresentationFormat>
  <Paragraphs>128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Concepts of Landscape Design</vt:lpstr>
      <vt:lpstr>Why Landscape?</vt:lpstr>
      <vt:lpstr>Why Landscape?</vt:lpstr>
      <vt:lpstr>What is Landscape Design?</vt:lpstr>
      <vt:lpstr>Would you want to live here?</vt:lpstr>
      <vt:lpstr>Landscape Elements</vt:lpstr>
      <vt:lpstr>Focal Points</vt:lpstr>
      <vt:lpstr>Focal Points</vt:lpstr>
      <vt:lpstr>Find the Focal Point…</vt:lpstr>
      <vt:lpstr>Find the Focal Point…</vt:lpstr>
      <vt:lpstr>PowerPoint Presentation</vt:lpstr>
      <vt:lpstr>PowerPoint Presentation</vt:lpstr>
      <vt:lpstr>Line</vt:lpstr>
      <vt:lpstr>Incorporation of Line</vt:lpstr>
      <vt:lpstr>PowerPoint Presentation</vt:lpstr>
      <vt:lpstr>Line Type</vt:lpstr>
      <vt:lpstr>Sustainable Landscape Design</vt:lpstr>
      <vt:lpstr>Sustainable Landscape Design</vt:lpstr>
      <vt:lpstr>PowerPoint Presentation</vt:lpstr>
      <vt:lpstr>PowerPoint Presentation</vt:lpstr>
      <vt:lpstr>PowerPoint Presentation</vt:lpstr>
      <vt:lpstr>Form</vt:lpstr>
      <vt:lpstr>Form and Informal Form</vt:lpstr>
      <vt:lpstr>Application of Form</vt:lpstr>
      <vt:lpstr>PowerPoint Presentation</vt:lpstr>
      <vt:lpstr>PowerPoint Presentation</vt:lpstr>
      <vt:lpstr>PowerPoint Presentation</vt:lpstr>
      <vt:lpstr>PowerPoint Presentation</vt:lpstr>
      <vt:lpstr>Texture</vt:lpstr>
      <vt:lpstr>Texture is Relative</vt:lpstr>
      <vt:lpstr>Course Texture</vt:lpstr>
      <vt:lpstr>PowerPoint Presentation</vt:lpstr>
      <vt:lpstr>Fine Texture</vt:lpstr>
      <vt:lpstr>PowerPoint Presentation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Landscape Design</dc:title>
  <dc:creator>Mr. Craig Kohn</dc:creator>
  <cp:lastModifiedBy>Jason Hovell</cp:lastModifiedBy>
  <cp:revision>38</cp:revision>
  <dcterms:created xsi:type="dcterms:W3CDTF">2011-01-28T15:33:47Z</dcterms:created>
  <dcterms:modified xsi:type="dcterms:W3CDTF">2014-03-10T14:50:18Z</dcterms:modified>
</cp:coreProperties>
</file>