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929E40-C676-4F17-82F4-FA3BF2454D2A}" type="datetimeFigureOut">
              <a:rPr lang="en-US" smtClean="0"/>
              <a:t>10/26/14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12B406-641A-4DF8-91CD-02952425A0B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2: Scientific Inquiry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743200"/>
            <a:ext cx="2641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4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Step 5: </a:t>
            </a:r>
            <a:r>
              <a:rPr lang="en-US" b="1" u="sng" dirty="0" smtClean="0"/>
              <a:t>Collect and Analyze </a:t>
            </a:r>
            <a:r>
              <a:rPr lang="en-US" b="1" u="sng" dirty="0"/>
              <a:t>the Data</a:t>
            </a:r>
            <a:endParaRPr lang="en-US" sz="2800" u="sng" dirty="0"/>
          </a:p>
          <a:p>
            <a:pPr lvl="1"/>
            <a:r>
              <a:rPr lang="en-US" dirty="0"/>
              <a:t>Includes creating tables or graphs to look for trends.</a:t>
            </a:r>
            <a:endParaRPr lang="en-US" sz="24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67200"/>
            <a:ext cx="2794000" cy="174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Step 6: </a:t>
            </a:r>
            <a:r>
              <a:rPr lang="en-US" b="1" u="sng" dirty="0"/>
              <a:t>Draw a </a:t>
            </a:r>
            <a:r>
              <a:rPr lang="en-US" b="1" i="1" u="sng" dirty="0"/>
              <a:t>Conclusion</a:t>
            </a:r>
            <a:endParaRPr lang="en-US" sz="2800" u="sng" dirty="0"/>
          </a:p>
          <a:p>
            <a:pPr lvl="1"/>
            <a:r>
              <a:rPr lang="en-US" dirty="0"/>
              <a:t>Here you look at the data from the experiment to see if your hypothesis was correct or incorrect.</a:t>
            </a:r>
            <a:endParaRPr lang="en-US" sz="2400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581400"/>
            <a:ext cx="2398486" cy="27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9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Observation</a:t>
            </a:r>
            <a:r>
              <a:rPr lang="en-US" dirty="0" smtClean="0"/>
              <a:t>: My car won’t start.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State the problem: </a:t>
            </a:r>
            <a:r>
              <a:rPr lang="en-US" dirty="0" smtClean="0"/>
              <a:t>Is my car out of gas?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Hypothesis</a:t>
            </a:r>
            <a:r>
              <a:rPr lang="en-US" dirty="0" smtClean="0"/>
              <a:t>: If I put gas in my car, then it will start.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Experiment</a:t>
            </a:r>
            <a:r>
              <a:rPr lang="en-US" dirty="0" smtClean="0"/>
              <a:t>: </a:t>
            </a:r>
            <a:r>
              <a:rPr lang="en-US" dirty="0"/>
              <a:t>First, I </a:t>
            </a:r>
            <a:r>
              <a:rPr lang="en-US" dirty="0" smtClean="0"/>
              <a:t>get a ride </a:t>
            </a:r>
            <a:r>
              <a:rPr lang="en-US" dirty="0"/>
              <a:t>to the gas station. </a:t>
            </a:r>
            <a:r>
              <a:rPr lang="en-US" dirty="0" smtClean="0"/>
              <a:t>I purchase 5 gallons of gas. Then I return to my </a:t>
            </a:r>
            <a:r>
              <a:rPr lang="en-US" dirty="0"/>
              <a:t>car and put the gasoline in the tank. Once the gasoline is in the tank, I will attempt to restart the car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Analysis</a:t>
            </a:r>
            <a:r>
              <a:rPr lang="en-US" dirty="0" smtClean="0"/>
              <a:t>: I note my car started after I put in gas.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Conclusion</a:t>
            </a:r>
            <a:r>
              <a:rPr lang="en-US" dirty="0" smtClean="0"/>
              <a:t>: My car wouldn’t start because it was out of gas.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8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</a:t>
            </a:r>
            <a:r>
              <a:rPr lang="en-US" b="1" i="1" dirty="0"/>
              <a:t>Scientific Inquiry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Scientific Inquiry </a:t>
            </a:r>
            <a:r>
              <a:rPr lang="en-US" dirty="0" smtClean="0"/>
              <a:t>is the </a:t>
            </a:r>
            <a:r>
              <a:rPr lang="en-US" dirty="0" smtClean="0"/>
              <a:t>diverse </a:t>
            </a:r>
            <a:r>
              <a:rPr lang="en-US" dirty="0"/>
              <a:t>ways scientists study the natural world and propose explanations based on the evidence that they </a:t>
            </a:r>
            <a:r>
              <a:rPr lang="en-US" dirty="0" smtClean="0"/>
              <a:t>gather.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71800"/>
            <a:ext cx="4475446" cy="34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an </a:t>
            </a:r>
            <a:r>
              <a:rPr lang="en-US" b="1" i="1" dirty="0"/>
              <a:t>inference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Explaining </a:t>
            </a:r>
            <a:r>
              <a:rPr lang="en-US" dirty="0"/>
              <a:t>or interpreting an observation.  Inferences must be reasonable and based on evidence.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581400"/>
            <a:ext cx="3429000" cy="22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602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Observation </a:t>
            </a:r>
            <a:r>
              <a:rPr lang="en-US" sz="4000" b="1" dirty="0"/>
              <a:t>1: </a:t>
            </a:r>
            <a:r>
              <a:rPr lang="en-US" sz="4000" dirty="0"/>
              <a:t>The cattle and the antelope are standing quietly together</a:t>
            </a:r>
            <a:r>
              <a:rPr lang="en-US" sz="4000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28506" r="16506" b="27024"/>
          <a:stretch/>
        </p:blipFill>
        <p:spPr bwMode="auto">
          <a:xfrm>
            <a:off x="304800" y="1905000"/>
            <a:ext cx="4191000" cy="2850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4525963"/>
          </a:xfrm>
        </p:spPr>
        <p:txBody>
          <a:bodyPr/>
          <a:lstStyle/>
          <a:p>
            <a:pPr lvl="0"/>
            <a:r>
              <a:rPr lang="en-US" b="1" dirty="0"/>
              <a:t>Reasonable inference 1:</a:t>
            </a:r>
            <a:r>
              <a:rPr lang="en-US" dirty="0"/>
              <a:t> </a:t>
            </a:r>
            <a:r>
              <a:rPr lang="en-US" u="sng" dirty="0" smtClean="0"/>
              <a:t>The </a:t>
            </a:r>
            <a:r>
              <a:rPr lang="en-US" u="sng" dirty="0"/>
              <a:t>cattle and the antelope do not attack each other.</a:t>
            </a:r>
          </a:p>
          <a:p>
            <a:pPr lvl="0"/>
            <a:r>
              <a:rPr lang="en-US" b="1" dirty="0"/>
              <a:t>Unreasonable </a:t>
            </a:r>
            <a:r>
              <a:rPr lang="en-US" b="1" dirty="0" smtClean="0"/>
              <a:t>inference 1:</a:t>
            </a:r>
            <a:r>
              <a:rPr lang="en-US" dirty="0" smtClean="0"/>
              <a:t> None </a:t>
            </a:r>
            <a:r>
              <a:rPr lang="en-US" dirty="0"/>
              <a:t>of the animals in this region </a:t>
            </a:r>
            <a:r>
              <a:rPr lang="en-US" dirty="0" smtClean="0"/>
              <a:t>attack </a:t>
            </a:r>
            <a:r>
              <a:rPr lang="en-US" dirty="0"/>
              <a:t>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1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Observation 2: </a:t>
            </a:r>
            <a:r>
              <a:rPr lang="en-US" dirty="0"/>
              <a:t>Some of the cattle are eating grass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28506" r="16506" b="27024"/>
          <a:stretch/>
        </p:blipFill>
        <p:spPr bwMode="auto">
          <a:xfrm>
            <a:off x="304800" y="2362200"/>
            <a:ext cx="3962400" cy="2393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pPr lvl="0"/>
            <a:r>
              <a:rPr lang="en-US" b="1" dirty="0"/>
              <a:t>Reasonable inference 2: </a:t>
            </a:r>
            <a:r>
              <a:rPr lang="en-US" u="sng" dirty="0" smtClean="0"/>
              <a:t>The </a:t>
            </a:r>
            <a:r>
              <a:rPr lang="en-US" u="sng" dirty="0"/>
              <a:t>grass is food for the cattle and antelope</a:t>
            </a:r>
            <a:r>
              <a:rPr lang="en-US" u="sng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Unreasonable </a:t>
            </a:r>
            <a:r>
              <a:rPr lang="en-US" b="1" dirty="0" smtClean="0"/>
              <a:t>inference 2:</a:t>
            </a:r>
            <a:r>
              <a:rPr lang="en-US" dirty="0" smtClean="0"/>
              <a:t> Most </a:t>
            </a:r>
            <a:r>
              <a:rPr lang="en-US" dirty="0"/>
              <a:t>of the grass in this area is eaten by the cattle.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0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Step 1: </a:t>
            </a:r>
            <a:r>
              <a:rPr lang="en-US" b="1" u="sng" dirty="0"/>
              <a:t>Make an observation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00400"/>
            <a:ext cx="3220489" cy="34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2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Step 2: </a:t>
            </a:r>
            <a:r>
              <a:rPr lang="en-US" b="1" u="sng" dirty="0" smtClean="0"/>
              <a:t>State </a:t>
            </a:r>
            <a:r>
              <a:rPr lang="en-US" b="1" u="sng" dirty="0"/>
              <a:t>the </a:t>
            </a:r>
            <a:r>
              <a:rPr lang="en-US" b="1" i="1" u="sng" dirty="0"/>
              <a:t>Problem</a:t>
            </a:r>
            <a:r>
              <a:rPr lang="en-US" b="1" u="sng" dirty="0"/>
              <a:t> </a:t>
            </a:r>
            <a:r>
              <a:rPr lang="en-US" dirty="0" smtClean="0"/>
              <a:t>after </a:t>
            </a:r>
            <a:r>
              <a:rPr lang="en-US" dirty="0"/>
              <a:t>making an observation.</a:t>
            </a:r>
            <a:endParaRPr lang="en-US" sz="2800" dirty="0"/>
          </a:p>
          <a:p>
            <a:pPr lvl="1"/>
            <a:r>
              <a:rPr lang="en-US" dirty="0"/>
              <a:t>This is written in the form of a question</a:t>
            </a:r>
            <a:r>
              <a:rPr lang="en-US" dirty="0" smtClean="0"/>
              <a:t>.</a:t>
            </a:r>
          </a:p>
          <a:p>
            <a:pPr lvl="1"/>
            <a:endParaRPr lang="en-US" sz="2400" dirty="0"/>
          </a:p>
          <a:p>
            <a:r>
              <a:rPr lang="en-US" b="1" dirty="0"/>
              <a:t>Example</a:t>
            </a:r>
            <a:r>
              <a:rPr lang="en-US" dirty="0"/>
              <a:t>: Which of these two paper towel brands will absorb more water?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00" y="4419600"/>
            <a:ext cx="1854772" cy="1752600"/>
            <a:chOff x="0" y="0"/>
            <a:chExt cx="2962275" cy="3524250"/>
          </a:xfrm>
        </p:grpSpPr>
        <p:pic>
          <p:nvPicPr>
            <p:cNvPr id="5" name="Picture 4" descr="http://s7d5.scene7.com/is/image/Staples/s0467059_sc7?$splssku$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r="28948"/>
            <a:stretch/>
          </p:blipFill>
          <p:spPr bwMode="auto">
            <a:xfrm>
              <a:off x="1543050" y="57150"/>
              <a:ext cx="1419225" cy="33718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http://mcdn.coffeeforless.com/media/catalog/product/cache/1/image/370x/9df78eab33525d08d6e5fb8d27136e95/images/coffeepods/bounty-perforated-2-ply-paper-towel-rolls-15ct-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8" r="28108"/>
            <a:stretch/>
          </p:blipFill>
          <p:spPr bwMode="auto">
            <a:xfrm>
              <a:off x="0" y="0"/>
              <a:ext cx="1533525" cy="35242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437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Step 3: </a:t>
            </a:r>
            <a:r>
              <a:rPr lang="en-US" b="1" u="sng" dirty="0"/>
              <a:t>Form a </a:t>
            </a:r>
            <a:r>
              <a:rPr lang="en-US" b="1" i="1" u="sng" dirty="0"/>
              <a:t>Hypothesis</a:t>
            </a:r>
            <a:endParaRPr lang="en-US" u="sng" dirty="0"/>
          </a:p>
          <a:p>
            <a:pPr lvl="1"/>
            <a:r>
              <a:rPr lang="en-US" dirty="0"/>
              <a:t>A hypothesis is a possible answer to your question.  It is </a:t>
            </a:r>
            <a:r>
              <a:rPr lang="en-US" dirty="0" smtClean="0"/>
              <a:t>usually</a:t>
            </a:r>
            <a:r>
              <a:rPr lang="en-US" sz="2400" dirty="0" smtClean="0"/>
              <a:t> </a:t>
            </a:r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sz="3600" i="1" dirty="0"/>
              <a:t>inference </a:t>
            </a:r>
            <a:r>
              <a:rPr lang="en-US" dirty="0"/>
              <a:t>made from the observation!</a:t>
            </a:r>
            <a:endParaRPr lang="en-US" sz="2800" dirty="0"/>
          </a:p>
          <a:p>
            <a:pPr lvl="1"/>
            <a:r>
              <a:rPr lang="en-US" dirty="0"/>
              <a:t>It is a testable statement (more on this later</a:t>
            </a:r>
            <a:r>
              <a:rPr lang="en-US" dirty="0" smtClean="0"/>
              <a:t>…)</a:t>
            </a:r>
          </a:p>
          <a:p>
            <a:pPr lvl="1"/>
            <a:endParaRPr lang="en-US" sz="2400" dirty="0"/>
          </a:p>
          <a:p>
            <a:r>
              <a:rPr lang="en-US" dirty="0"/>
              <a:t>Example: If Bounty is thicker than Scott, then Bounty will absorb more water.</a:t>
            </a:r>
            <a:endParaRPr lang="en-US" sz="28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299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Step 4: </a:t>
            </a:r>
            <a:r>
              <a:rPr lang="en-US" b="1" u="sng" dirty="0"/>
              <a:t>Perform an </a:t>
            </a:r>
            <a:r>
              <a:rPr lang="en-US" b="1" i="1" u="sng" dirty="0"/>
              <a:t>Experiment</a:t>
            </a:r>
            <a:r>
              <a:rPr lang="en-US" b="1" u="sng" dirty="0"/>
              <a:t> to test the hypothesis.</a:t>
            </a:r>
            <a:endParaRPr lang="en-US" u="sng" dirty="0"/>
          </a:p>
          <a:p>
            <a:r>
              <a:rPr lang="en-US" dirty="0" smtClean="0"/>
              <a:t>Example</a:t>
            </a:r>
            <a:r>
              <a:rPr lang="en-US" dirty="0"/>
              <a:t>: How would you test which paper towel will absorb more?</a:t>
            </a:r>
            <a:endParaRPr lang="en-US" sz="2800" dirty="0"/>
          </a:p>
          <a:p>
            <a:pPr lvl="2"/>
            <a:r>
              <a:rPr lang="en-US" dirty="0"/>
              <a:t>Spread out a certain amount of liquid</a:t>
            </a:r>
            <a:endParaRPr lang="en-US" sz="2000" dirty="0"/>
          </a:p>
          <a:p>
            <a:pPr lvl="2"/>
            <a:r>
              <a:rPr lang="en-US" dirty="0"/>
              <a:t>Use the paper towel to pick up as much as you can</a:t>
            </a:r>
            <a:endParaRPr lang="en-US" sz="2000" dirty="0"/>
          </a:p>
          <a:p>
            <a:pPr lvl="2"/>
            <a:r>
              <a:rPr lang="en-US" dirty="0"/>
              <a:t>Measure how much is left over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32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2347</TotalTime>
  <Words>456</Words>
  <Application>Microsoft Macintosh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Day 2: Scientific Inquiry</vt:lpstr>
      <vt:lpstr>What is Scientific Inquiry?</vt:lpstr>
      <vt:lpstr>What is an inference?</vt:lpstr>
      <vt:lpstr>Observation 1: The cattle and the antelope are standing quietly together.</vt:lpstr>
      <vt:lpstr>Observation 2: Some of the cattle are eating grass.</vt:lpstr>
      <vt:lpstr>The Scientific Method</vt:lpstr>
      <vt:lpstr>The Scientific Method</vt:lpstr>
      <vt:lpstr>The Scientific Method</vt:lpstr>
      <vt:lpstr>The Scientific Method</vt:lpstr>
      <vt:lpstr>The Scientific Method</vt:lpstr>
      <vt:lpstr>The Scientific Method</vt:lpstr>
      <vt:lpstr>Scientific Method Example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2: Scientific Inquiry</dc:title>
  <dc:creator>MAltemose</dc:creator>
  <cp:lastModifiedBy>Jason Hovell</cp:lastModifiedBy>
  <cp:revision>6</cp:revision>
  <dcterms:created xsi:type="dcterms:W3CDTF">2013-08-02T14:50:29Z</dcterms:created>
  <dcterms:modified xsi:type="dcterms:W3CDTF">2014-10-28T13:39:04Z</dcterms:modified>
</cp:coreProperties>
</file>